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2"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nva Sans Bold" panose="020B0803030501040103" pitchFamily="34" charset="0"/>
      <p:regular r:id="rId30"/>
      <p:bold r:id="rId31"/>
    </p:embeddedFont>
    <p:embeddedFont>
      <p:font typeface="Fredoka One" panose="02000000000000000000" pitchFamily="2" charset="77"/>
      <p:regular r:id="rId32"/>
    </p:embeddedFont>
    <p:embeddedFont>
      <p:font typeface="Nunito" pitchFamily="2" charset="77"/>
      <p:regular r:id="rId33"/>
      <p:bold r:id="rId34"/>
      <p:italic r:id="rId35"/>
      <p:boldItalic r:id="rId36"/>
    </p:embeddedFont>
    <p:embeddedFont>
      <p:font typeface="Nunito Bold" pitchFamily="2" charset="77"/>
      <p:regular r:id="rId37"/>
      <p:bold r:id="rId38"/>
    </p:embeddedFont>
    <p:embeddedFont>
      <p:font typeface="Nunito Bold Bold" pitchFamily="2" charset="77"/>
      <p:regular r:id="rId39"/>
      <p:bold r:id="rId40"/>
    </p:embeddedFont>
    <p:embeddedFont>
      <p:font typeface="Nunito Bold Bold Italics" pitchFamily="2" charset="77"/>
      <p:regular r:id="rId41"/>
      <p:bold r:id="rId42"/>
      <p:italic r:id="rId43"/>
      <p:boldItalic r:id="rId44"/>
    </p:embeddedFont>
    <p:embeddedFont>
      <p:font typeface="Nunito Bold Italics" pitchFamily="2" charset="77"/>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4643" autoAdjust="0"/>
  </p:normalViewPr>
  <p:slideViewPr>
    <p:cSldViewPr>
      <p:cViewPr varScale="1">
        <p:scale>
          <a:sx n="73" d="100"/>
          <a:sy n="73" d="100"/>
        </p:scale>
        <p:origin x="78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66.png"/><Relationship Id="rId2" Type="http://schemas.openxmlformats.org/officeDocument/2006/relationships/image" Target="../media/image2.png"/><Relationship Id="rId16"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65.png"/><Relationship Id="rId5" Type="http://schemas.openxmlformats.org/officeDocument/2006/relationships/image" Target="../media/image5.sv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4.png"/><Relationship Id="rId9" Type="http://schemas.openxmlformats.org/officeDocument/2006/relationships/image" Target="../media/image63.pn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png"/><Relationship Id="rId7" Type="http://schemas.openxmlformats.org/officeDocument/2006/relationships/hyperlink" Target="https://bit.ly/SourceCodeProjectTeam2"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hyperlink" Target="https://bit.ly/SourceCodeProjectTeam2" TargetMode="External"/><Relationship Id="rId3" Type="http://schemas.openxmlformats.org/officeDocument/2006/relationships/image" Target="../media/image2.png"/><Relationship Id="rId7" Type="http://schemas.openxmlformats.org/officeDocument/2006/relationships/image" Target="../media/image9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hyperlink" Target="https://bit.ly/SourceCodeProjectTeam2"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5.svg"/><Relationship Id="rId4" Type="http://schemas.openxmlformats.org/officeDocument/2006/relationships/image" Target="../media/image12.sv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0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openxmlformats.org/officeDocument/2006/relationships/image" Target="../media/image5.svg"/><Relationship Id="rId7" Type="http://schemas.openxmlformats.org/officeDocument/2006/relationships/image" Target="../media/image42.png"/><Relationship Id="rId12" Type="http://schemas.openxmlformats.org/officeDocument/2006/relationships/image" Target="../media/image107.png"/><Relationship Id="rId2" Type="http://schemas.openxmlformats.org/officeDocument/2006/relationships/image" Target="../media/image4.png"/><Relationship Id="rId16" Type="http://schemas.openxmlformats.org/officeDocument/2006/relationships/hyperlink" Target="https://bit.ly/SourceCodeProjectTeam2" TargetMode="External"/><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45.png"/><Relationship Id="rId5" Type="http://schemas.openxmlformats.org/officeDocument/2006/relationships/image" Target="../media/image102.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101.png"/><Relationship Id="rId9" Type="http://schemas.openxmlformats.org/officeDocument/2006/relationships/image" Target="../media/image105.png"/><Relationship Id="rId14" Type="http://schemas.openxmlformats.org/officeDocument/2006/relationships/image" Target="../media/image109.pn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12.svg"/><Relationship Id="rId4" Type="http://schemas.openxmlformats.org/officeDocument/2006/relationships/image" Target="../media/image3.svg"/><Relationship Id="rId9" Type="http://schemas.openxmlformats.org/officeDocument/2006/relationships/image" Target="../media/image111.png"/><Relationship Id="rId14" Type="http://schemas.openxmlformats.org/officeDocument/2006/relationships/image" Target="../media/image114.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3.pn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image" Target="../media/image9.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4.png"/><Relationship Id="rId3" Type="http://schemas.openxmlformats.org/officeDocument/2006/relationships/image" Target="../media/image14.svg"/><Relationship Id="rId7" Type="http://schemas.openxmlformats.org/officeDocument/2006/relationships/image" Target="../media/image5.svg"/><Relationship Id="rId12"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2.svg"/><Relationship Id="rId5" Type="http://schemas.openxmlformats.org/officeDocument/2006/relationships/image" Target="../media/image3.sv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5.sv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4.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svg"/><Relationship Id="rId9"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9.png"/><Relationship Id="rId5" Type="http://schemas.openxmlformats.org/officeDocument/2006/relationships/image" Target="../media/image4.png"/><Relationship Id="rId10" Type="http://schemas.openxmlformats.org/officeDocument/2006/relationships/image" Target="../media/image58.png"/><Relationship Id="rId4" Type="http://schemas.openxmlformats.org/officeDocument/2006/relationships/image" Target="../media/image3.sv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24" t="25114" r="8244" b="41682"/>
          <a:stretch>
            <a:fillRect/>
          </a:stretch>
        </p:blipFill>
        <p:spPr>
          <a:xfrm>
            <a:off x="0" y="0"/>
            <a:ext cx="18288000" cy="10287000"/>
          </a:xfrm>
          <a:prstGeom prst="rect">
            <a:avLst/>
          </a:prstGeom>
        </p:spPr>
      </p:pic>
      <p:grpSp>
        <p:nvGrpSpPr>
          <p:cNvPr id="3" name="Group 3"/>
          <p:cNvGrpSpPr/>
          <p:nvPr/>
        </p:nvGrpSpPr>
        <p:grpSpPr>
          <a:xfrm>
            <a:off x="1626350" y="571618"/>
            <a:ext cx="15035299" cy="9143765"/>
            <a:chOff x="0" y="0"/>
            <a:chExt cx="8191683" cy="4981798"/>
          </a:xfrm>
        </p:grpSpPr>
        <p:sp>
          <p:nvSpPr>
            <p:cNvPr id="4" name="Freeform 4"/>
            <p:cNvSpPr/>
            <p:nvPr/>
          </p:nvSpPr>
          <p:spPr>
            <a:xfrm>
              <a:off x="0" y="0"/>
              <a:ext cx="8191684" cy="4981798"/>
            </a:xfrm>
            <a:custGeom>
              <a:avLst/>
              <a:gdLst/>
              <a:ahLst/>
              <a:cxnLst/>
              <a:rect l="l" t="t" r="r" b="b"/>
              <a:pathLst>
                <a:path w="8191684" h="4981798">
                  <a:moveTo>
                    <a:pt x="8067223" y="4981798"/>
                  </a:moveTo>
                  <a:lnTo>
                    <a:pt x="124460" y="4981798"/>
                  </a:lnTo>
                  <a:cubicBezTo>
                    <a:pt x="55880" y="4981798"/>
                    <a:pt x="0" y="4925918"/>
                    <a:pt x="0" y="4857338"/>
                  </a:cubicBezTo>
                  <a:lnTo>
                    <a:pt x="0" y="124460"/>
                  </a:lnTo>
                  <a:cubicBezTo>
                    <a:pt x="0" y="55880"/>
                    <a:pt x="55880" y="0"/>
                    <a:pt x="124460" y="0"/>
                  </a:cubicBezTo>
                  <a:lnTo>
                    <a:pt x="8067223" y="0"/>
                  </a:lnTo>
                  <a:cubicBezTo>
                    <a:pt x="8135803" y="0"/>
                    <a:pt x="8191684" y="55880"/>
                    <a:pt x="8191684" y="124460"/>
                  </a:cubicBezTo>
                  <a:lnTo>
                    <a:pt x="8191684" y="4857338"/>
                  </a:lnTo>
                  <a:cubicBezTo>
                    <a:pt x="8191684" y="4925918"/>
                    <a:pt x="8135803" y="4981798"/>
                    <a:pt x="8067223" y="4981798"/>
                  </a:cubicBezTo>
                  <a:close/>
                </a:path>
              </a:pathLst>
            </a:custGeom>
            <a:solidFill>
              <a:srgbClr val="FFFFFF"/>
            </a:solidFill>
          </p:spPr>
        </p:sp>
      </p:grpSp>
      <p:grpSp>
        <p:nvGrpSpPr>
          <p:cNvPr id="5" name="Group 5"/>
          <p:cNvGrpSpPr/>
          <p:nvPr/>
        </p:nvGrpSpPr>
        <p:grpSpPr>
          <a:xfrm>
            <a:off x="2815439" y="822572"/>
            <a:ext cx="4339324" cy="1212121"/>
            <a:chOff x="0" y="0"/>
            <a:chExt cx="2364194" cy="660400"/>
          </a:xfrm>
        </p:grpSpPr>
        <p:sp>
          <p:nvSpPr>
            <p:cNvPr id="6" name="Freeform 6"/>
            <p:cNvSpPr/>
            <p:nvPr/>
          </p:nvSpPr>
          <p:spPr>
            <a:xfrm>
              <a:off x="0" y="0"/>
              <a:ext cx="2364194" cy="660400"/>
            </a:xfrm>
            <a:custGeom>
              <a:avLst/>
              <a:gdLst/>
              <a:ahLst/>
              <a:cxnLst/>
              <a:rect l="l" t="t" r="r" b="b"/>
              <a:pathLst>
                <a:path w="2364194" h="660400">
                  <a:moveTo>
                    <a:pt x="2239734" y="660400"/>
                  </a:moveTo>
                  <a:lnTo>
                    <a:pt x="124460" y="660400"/>
                  </a:lnTo>
                  <a:cubicBezTo>
                    <a:pt x="55880" y="660400"/>
                    <a:pt x="0" y="604520"/>
                    <a:pt x="0" y="535940"/>
                  </a:cubicBezTo>
                  <a:lnTo>
                    <a:pt x="0" y="124460"/>
                  </a:lnTo>
                  <a:cubicBezTo>
                    <a:pt x="0" y="55880"/>
                    <a:pt x="55880" y="0"/>
                    <a:pt x="124460" y="0"/>
                  </a:cubicBezTo>
                  <a:lnTo>
                    <a:pt x="2239734" y="0"/>
                  </a:lnTo>
                  <a:cubicBezTo>
                    <a:pt x="2308314" y="0"/>
                    <a:pt x="2364194" y="55880"/>
                    <a:pt x="2364194" y="124460"/>
                  </a:cubicBezTo>
                  <a:lnTo>
                    <a:pt x="2364194" y="535940"/>
                  </a:lnTo>
                  <a:cubicBezTo>
                    <a:pt x="2364194" y="604520"/>
                    <a:pt x="2308314" y="660400"/>
                    <a:pt x="2239734" y="660400"/>
                  </a:cubicBezTo>
                  <a:close/>
                </a:path>
              </a:pathLst>
            </a:custGeom>
            <a:solidFill>
              <a:srgbClr val="E49592"/>
            </a:solidFill>
          </p:spPr>
        </p:sp>
      </p:grpSp>
      <p:grpSp>
        <p:nvGrpSpPr>
          <p:cNvPr id="7" name="Group 7"/>
          <p:cNvGrpSpPr/>
          <p:nvPr/>
        </p:nvGrpSpPr>
        <p:grpSpPr>
          <a:xfrm>
            <a:off x="7300356" y="822572"/>
            <a:ext cx="1212121" cy="1212121"/>
            <a:chOff x="0" y="0"/>
            <a:chExt cx="660400" cy="660400"/>
          </a:xfrm>
        </p:grpSpPr>
        <p:sp>
          <p:nvSpPr>
            <p:cNvPr id="8" name="Freeform 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9" name="Group 9"/>
          <p:cNvGrpSpPr/>
          <p:nvPr/>
        </p:nvGrpSpPr>
        <p:grpSpPr>
          <a:xfrm>
            <a:off x="1721600" y="1657232"/>
            <a:ext cx="14848896" cy="7962900"/>
            <a:chOff x="0" y="0"/>
            <a:chExt cx="8090125" cy="4338427"/>
          </a:xfrm>
        </p:grpSpPr>
        <p:sp>
          <p:nvSpPr>
            <p:cNvPr id="10" name="Freeform 10"/>
            <p:cNvSpPr/>
            <p:nvPr/>
          </p:nvSpPr>
          <p:spPr>
            <a:xfrm>
              <a:off x="0" y="0"/>
              <a:ext cx="8090126" cy="4338427"/>
            </a:xfrm>
            <a:custGeom>
              <a:avLst/>
              <a:gdLst/>
              <a:ahLst/>
              <a:cxnLst/>
              <a:rect l="l" t="t" r="r" b="b"/>
              <a:pathLst>
                <a:path w="8090126" h="4338427">
                  <a:moveTo>
                    <a:pt x="7965665" y="4338427"/>
                  </a:moveTo>
                  <a:lnTo>
                    <a:pt x="124460" y="4338427"/>
                  </a:lnTo>
                  <a:cubicBezTo>
                    <a:pt x="55880" y="4338427"/>
                    <a:pt x="0" y="4282548"/>
                    <a:pt x="0" y="4213968"/>
                  </a:cubicBezTo>
                  <a:lnTo>
                    <a:pt x="0" y="124460"/>
                  </a:lnTo>
                  <a:cubicBezTo>
                    <a:pt x="0" y="55880"/>
                    <a:pt x="55880" y="0"/>
                    <a:pt x="124460" y="0"/>
                  </a:cubicBezTo>
                  <a:lnTo>
                    <a:pt x="7965665" y="0"/>
                  </a:lnTo>
                  <a:cubicBezTo>
                    <a:pt x="8034245" y="0"/>
                    <a:pt x="8090126" y="55880"/>
                    <a:pt x="8090126" y="124460"/>
                  </a:cubicBezTo>
                  <a:lnTo>
                    <a:pt x="8090126" y="4213968"/>
                  </a:lnTo>
                  <a:cubicBezTo>
                    <a:pt x="8090126" y="4282548"/>
                    <a:pt x="8034245" y="4338427"/>
                    <a:pt x="7965665" y="4338427"/>
                  </a:cubicBezTo>
                  <a:close/>
                </a:path>
              </a:pathLst>
            </a:custGeom>
            <a:solidFill>
              <a:srgbClr val="E49592"/>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58189" y="860672"/>
            <a:ext cx="606061" cy="606061"/>
          </a:xfrm>
          <a:prstGeom prst="rect">
            <a:avLst/>
          </a:prstGeom>
        </p:spPr>
      </p:pic>
      <p:grpSp>
        <p:nvGrpSpPr>
          <p:cNvPr id="12" name="Group 12"/>
          <p:cNvGrpSpPr/>
          <p:nvPr/>
        </p:nvGrpSpPr>
        <p:grpSpPr>
          <a:xfrm>
            <a:off x="2065472" y="1969738"/>
            <a:ext cx="12512341" cy="803358"/>
            <a:chOff x="0" y="0"/>
            <a:chExt cx="15006117" cy="963471"/>
          </a:xfrm>
        </p:grpSpPr>
        <p:sp>
          <p:nvSpPr>
            <p:cNvPr id="13" name="Freeform 13"/>
            <p:cNvSpPr/>
            <p:nvPr/>
          </p:nvSpPr>
          <p:spPr>
            <a:xfrm>
              <a:off x="0" y="0"/>
              <a:ext cx="15007386" cy="963471"/>
            </a:xfrm>
            <a:custGeom>
              <a:avLst/>
              <a:gdLst/>
              <a:ahLst/>
              <a:cxnLst/>
              <a:rect l="l" t="t" r="r" b="b"/>
              <a:pathLst>
                <a:path w="15007386" h="963471">
                  <a:moveTo>
                    <a:pt x="14453667" y="963471"/>
                  </a:moveTo>
                  <a:lnTo>
                    <a:pt x="553720" y="963471"/>
                  </a:lnTo>
                  <a:cubicBezTo>
                    <a:pt x="247650" y="963471"/>
                    <a:pt x="0" y="747748"/>
                    <a:pt x="0" y="482275"/>
                  </a:cubicBezTo>
                  <a:cubicBezTo>
                    <a:pt x="0" y="215697"/>
                    <a:pt x="247650" y="0"/>
                    <a:pt x="553720" y="0"/>
                  </a:cubicBezTo>
                  <a:lnTo>
                    <a:pt x="14453667" y="0"/>
                  </a:lnTo>
                  <a:cubicBezTo>
                    <a:pt x="14759736" y="0"/>
                    <a:pt x="15007386" y="215697"/>
                    <a:pt x="15007386" y="482275"/>
                  </a:cubicBezTo>
                  <a:cubicBezTo>
                    <a:pt x="15006117" y="747748"/>
                    <a:pt x="14758467" y="963471"/>
                    <a:pt x="14453667" y="963471"/>
                  </a:cubicBezTo>
                  <a:close/>
                </a:path>
              </a:pathLst>
            </a:custGeom>
            <a:solidFill>
              <a:srgbClr val="FAF9F5"/>
            </a:solidFill>
          </p:spPr>
        </p:sp>
      </p:grpSp>
      <p:grpSp>
        <p:nvGrpSpPr>
          <p:cNvPr id="14" name="Group 14"/>
          <p:cNvGrpSpPr/>
          <p:nvPr/>
        </p:nvGrpSpPr>
        <p:grpSpPr>
          <a:xfrm>
            <a:off x="2065472" y="3066932"/>
            <a:ext cx="14161153" cy="6248400"/>
            <a:chOff x="0" y="0"/>
            <a:chExt cx="7715422" cy="3404316"/>
          </a:xfrm>
        </p:grpSpPr>
        <p:sp>
          <p:nvSpPr>
            <p:cNvPr id="15" name="Freeform 15"/>
            <p:cNvSpPr/>
            <p:nvPr/>
          </p:nvSpPr>
          <p:spPr>
            <a:xfrm>
              <a:off x="0" y="0"/>
              <a:ext cx="7715422" cy="3404316"/>
            </a:xfrm>
            <a:custGeom>
              <a:avLst/>
              <a:gdLst/>
              <a:ahLst/>
              <a:cxnLst/>
              <a:rect l="l" t="t" r="r" b="b"/>
              <a:pathLst>
                <a:path w="7715422" h="3404316">
                  <a:moveTo>
                    <a:pt x="7590962" y="3404316"/>
                  </a:moveTo>
                  <a:lnTo>
                    <a:pt x="124460" y="3404316"/>
                  </a:lnTo>
                  <a:cubicBezTo>
                    <a:pt x="55880" y="3404316"/>
                    <a:pt x="0" y="3348436"/>
                    <a:pt x="0" y="3279856"/>
                  </a:cubicBezTo>
                  <a:lnTo>
                    <a:pt x="0" y="124460"/>
                  </a:lnTo>
                  <a:cubicBezTo>
                    <a:pt x="0" y="55880"/>
                    <a:pt x="55880" y="0"/>
                    <a:pt x="124460" y="0"/>
                  </a:cubicBezTo>
                  <a:lnTo>
                    <a:pt x="7590962" y="0"/>
                  </a:lnTo>
                  <a:cubicBezTo>
                    <a:pt x="7659543" y="0"/>
                    <a:pt x="7715422" y="55880"/>
                    <a:pt x="7715422" y="124460"/>
                  </a:cubicBezTo>
                  <a:lnTo>
                    <a:pt x="7715422" y="3279856"/>
                  </a:lnTo>
                  <a:cubicBezTo>
                    <a:pt x="7715422" y="3348436"/>
                    <a:pt x="7659543" y="3404316"/>
                    <a:pt x="7590962" y="3404316"/>
                  </a:cubicBezTo>
                  <a:close/>
                </a:path>
              </a:pathLst>
            </a:custGeom>
            <a:solidFill>
              <a:srgbClr val="FAF9F5"/>
            </a:solidFill>
          </p:spPr>
        </p:sp>
      </p:grpSp>
      <p:grpSp>
        <p:nvGrpSpPr>
          <p:cNvPr id="16" name="Group 16"/>
          <p:cNvGrpSpPr/>
          <p:nvPr/>
        </p:nvGrpSpPr>
        <p:grpSpPr>
          <a:xfrm>
            <a:off x="14992630" y="860672"/>
            <a:ext cx="506933" cy="506933"/>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18" name="Group 18"/>
          <p:cNvGrpSpPr/>
          <p:nvPr/>
        </p:nvGrpSpPr>
        <p:grpSpPr>
          <a:xfrm>
            <a:off x="14265568" y="860672"/>
            <a:ext cx="506933" cy="506933"/>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0" name="Group 20"/>
          <p:cNvGrpSpPr/>
          <p:nvPr/>
        </p:nvGrpSpPr>
        <p:grpSpPr>
          <a:xfrm>
            <a:off x="15719691" y="860672"/>
            <a:ext cx="506933" cy="506933"/>
            <a:chOff x="0" y="0"/>
            <a:chExt cx="660400" cy="660400"/>
          </a:xfrm>
        </p:grpSpPr>
        <p:sp>
          <p:nvSpPr>
            <p:cNvPr id="21" name="Freeform 2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60758" y="2133292"/>
            <a:ext cx="476250" cy="476250"/>
          </a:xfrm>
          <a:prstGeom prst="rect">
            <a:avLst/>
          </a:prstGeom>
        </p:spPr>
      </p:pic>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278272" y="2142982"/>
            <a:ext cx="587613" cy="456869"/>
          </a:xfrm>
          <a:prstGeom prst="rect">
            <a:avLst/>
          </a:prstGeom>
        </p:spPr>
      </p:pic>
      <p:grpSp>
        <p:nvGrpSpPr>
          <p:cNvPr id="24" name="Group 24"/>
          <p:cNvGrpSpPr/>
          <p:nvPr/>
        </p:nvGrpSpPr>
        <p:grpSpPr>
          <a:xfrm>
            <a:off x="6124582" y="7015012"/>
            <a:ext cx="5969653" cy="1447800"/>
            <a:chOff x="0" y="0"/>
            <a:chExt cx="3252447" cy="788805"/>
          </a:xfrm>
        </p:grpSpPr>
        <p:sp>
          <p:nvSpPr>
            <p:cNvPr id="25" name="Freeform 25"/>
            <p:cNvSpPr/>
            <p:nvPr/>
          </p:nvSpPr>
          <p:spPr>
            <a:xfrm>
              <a:off x="0" y="0"/>
              <a:ext cx="3252446" cy="788805"/>
            </a:xfrm>
            <a:custGeom>
              <a:avLst/>
              <a:gdLst/>
              <a:ahLst/>
              <a:cxnLst/>
              <a:rect l="l" t="t" r="r" b="b"/>
              <a:pathLst>
                <a:path w="3252446" h="788805">
                  <a:moveTo>
                    <a:pt x="3127986" y="788805"/>
                  </a:moveTo>
                  <a:lnTo>
                    <a:pt x="124460" y="788805"/>
                  </a:lnTo>
                  <a:cubicBezTo>
                    <a:pt x="55880" y="788805"/>
                    <a:pt x="0" y="732925"/>
                    <a:pt x="0" y="664345"/>
                  </a:cubicBezTo>
                  <a:lnTo>
                    <a:pt x="0" y="124460"/>
                  </a:lnTo>
                  <a:cubicBezTo>
                    <a:pt x="0" y="55880"/>
                    <a:pt x="55880" y="0"/>
                    <a:pt x="124460" y="0"/>
                  </a:cubicBezTo>
                  <a:lnTo>
                    <a:pt x="3127987" y="0"/>
                  </a:lnTo>
                  <a:cubicBezTo>
                    <a:pt x="3196567" y="0"/>
                    <a:pt x="3252446" y="55880"/>
                    <a:pt x="3252446" y="124460"/>
                  </a:cubicBezTo>
                  <a:lnTo>
                    <a:pt x="3252446" y="664345"/>
                  </a:lnTo>
                  <a:cubicBezTo>
                    <a:pt x="3252446" y="732925"/>
                    <a:pt x="3196567" y="788805"/>
                    <a:pt x="3127987" y="788805"/>
                  </a:cubicBezTo>
                  <a:close/>
                </a:path>
              </a:pathLst>
            </a:custGeom>
            <a:solidFill>
              <a:srgbClr val="EFBF6E"/>
            </a:solidFill>
          </p:spPr>
        </p:sp>
      </p:grpSp>
      <p:pic>
        <p:nvPicPr>
          <p:cNvPr id="26" name="Picture 2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542074" y="7996405"/>
            <a:ext cx="552161" cy="867837"/>
          </a:xfrm>
          <a:prstGeom prst="rect">
            <a:avLst/>
          </a:prstGeom>
        </p:spPr>
      </p:pic>
      <p:sp>
        <p:nvSpPr>
          <p:cNvPr id="27" name="TextBox 27"/>
          <p:cNvSpPr txBox="1"/>
          <p:nvPr/>
        </p:nvSpPr>
        <p:spPr>
          <a:xfrm>
            <a:off x="3473816" y="3778287"/>
            <a:ext cx="11271186" cy="2799396"/>
          </a:xfrm>
          <a:prstGeom prst="rect">
            <a:avLst/>
          </a:prstGeom>
        </p:spPr>
        <p:txBody>
          <a:bodyPr lIns="0" tIns="0" rIns="0" bIns="0" rtlCol="0" anchor="t">
            <a:spAutoFit/>
          </a:bodyPr>
          <a:lstStyle/>
          <a:p>
            <a:pPr algn="ctr">
              <a:lnSpc>
                <a:spcPts val="7342"/>
              </a:lnSpc>
            </a:pPr>
            <a:r>
              <a:rPr lang="en-US" sz="6674">
                <a:solidFill>
                  <a:srgbClr val="1D1D1B"/>
                </a:solidFill>
                <a:latin typeface="Fredoka One"/>
              </a:rPr>
              <a:t>CURRENTS AND VOLTAGES IN RESISTOR CIRCUITS</a:t>
            </a:r>
          </a:p>
        </p:txBody>
      </p:sp>
      <p:sp>
        <p:nvSpPr>
          <p:cNvPr id="28" name="TextBox 28"/>
          <p:cNvSpPr txBox="1"/>
          <p:nvPr/>
        </p:nvSpPr>
        <p:spPr>
          <a:xfrm>
            <a:off x="3730147" y="1066800"/>
            <a:ext cx="2509909" cy="471805"/>
          </a:xfrm>
          <a:prstGeom prst="rect">
            <a:avLst/>
          </a:prstGeom>
        </p:spPr>
        <p:txBody>
          <a:bodyPr lIns="0" tIns="0" rIns="0" bIns="0" rtlCol="0" anchor="t">
            <a:spAutoFit/>
          </a:bodyPr>
          <a:lstStyle/>
          <a:p>
            <a:pPr algn="ctr">
              <a:lnSpc>
                <a:spcPts val="3740"/>
              </a:lnSpc>
            </a:pPr>
            <a:r>
              <a:rPr lang="en-US" sz="3400">
                <a:solidFill>
                  <a:srgbClr val="FFFFFF"/>
                </a:solidFill>
                <a:latin typeface="Nunito Bold"/>
              </a:rPr>
              <a:t>PROJECT -1</a:t>
            </a:r>
          </a:p>
        </p:txBody>
      </p:sp>
      <p:sp>
        <p:nvSpPr>
          <p:cNvPr id="29" name="TextBox 29"/>
          <p:cNvSpPr txBox="1"/>
          <p:nvPr/>
        </p:nvSpPr>
        <p:spPr>
          <a:xfrm>
            <a:off x="2918056" y="2137736"/>
            <a:ext cx="12074574" cy="471805"/>
          </a:xfrm>
          <a:prstGeom prst="rect">
            <a:avLst/>
          </a:prstGeom>
        </p:spPr>
        <p:txBody>
          <a:bodyPr lIns="0" tIns="0" rIns="0" bIns="0" rtlCol="0" anchor="t">
            <a:spAutoFit/>
          </a:bodyPr>
          <a:lstStyle/>
          <a:p>
            <a:pPr>
              <a:lnSpc>
                <a:spcPts val="3740"/>
              </a:lnSpc>
            </a:pPr>
            <a:r>
              <a:rPr lang="en-US" sz="3400">
                <a:solidFill>
                  <a:srgbClr val="1D1D1B"/>
                </a:solidFill>
                <a:latin typeface="Nunito Bold"/>
              </a:rPr>
              <a:t>Kelompok 2 - Praktikum Fisika Komputasi</a:t>
            </a:r>
          </a:p>
        </p:txBody>
      </p:sp>
      <p:sp>
        <p:nvSpPr>
          <p:cNvPr id="30" name="TextBox 30"/>
          <p:cNvSpPr txBox="1"/>
          <p:nvPr/>
        </p:nvSpPr>
        <p:spPr>
          <a:xfrm>
            <a:off x="6833931" y="7544775"/>
            <a:ext cx="4550956" cy="407325"/>
          </a:xfrm>
          <a:prstGeom prst="rect">
            <a:avLst/>
          </a:prstGeom>
        </p:spPr>
        <p:txBody>
          <a:bodyPr lIns="0" tIns="0" rIns="0" bIns="0" rtlCol="0" anchor="t">
            <a:spAutoFit/>
          </a:bodyPr>
          <a:lstStyle/>
          <a:p>
            <a:pPr algn="ctr">
              <a:lnSpc>
                <a:spcPts val="3105"/>
              </a:lnSpc>
            </a:pPr>
            <a:r>
              <a:rPr lang="en-US" sz="2822">
                <a:solidFill>
                  <a:srgbClr val="1D1D1B"/>
                </a:solidFill>
                <a:latin typeface="Nunito Bold"/>
              </a:rPr>
              <a:t>Dewi Mulyati, M. Si., M. Sc.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DEDD"/>
        </a:solidFill>
        <a:effectLst/>
      </p:bgPr>
    </p:bg>
    <p:spTree>
      <p:nvGrpSpPr>
        <p:cNvPr id="1" name=""/>
        <p:cNvGrpSpPr/>
        <p:nvPr/>
      </p:nvGrpSpPr>
      <p:grpSpPr>
        <a:xfrm>
          <a:off x="0" y="0"/>
          <a:ext cx="0" cy="0"/>
          <a:chOff x="0" y="0"/>
          <a:chExt cx="0" cy="0"/>
        </a:xfrm>
      </p:grpSpPr>
      <p:grpSp>
        <p:nvGrpSpPr>
          <p:cNvPr id="2" name="Group 2"/>
          <p:cNvGrpSpPr/>
          <p:nvPr/>
        </p:nvGrpSpPr>
        <p:grpSpPr>
          <a:xfrm>
            <a:off x="589579" y="571735"/>
            <a:ext cx="17123233" cy="9247782"/>
            <a:chOff x="0" y="0"/>
            <a:chExt cx="9329252" cy="5038470"/>
          </a:xfrm>
        </p:grpSpPr>
        <p:sp>
          <p:nvSpPr>
            <p:cNvPr id="3" name="Freeform 3"/>
            <p:cNvSpPr/>
            <p:nvPr/>
          </p:nvSpPr>
          <p:spPr>
            <a:xfrm>
              <a:off x="0" y="0"/>
              <a:ext cx="9329252" cy="5038470"/>
            </a:xfrm>
            <a:custGeom>
              <a:avLst/>
              <a:gdLst/>
              <a:ahLst/>
              <a:cxnLst/>
              <a:rect l="l" t="t" r="r" b="b"/>
              <a:pathLst>
                <a:path w="9329252" h="5038470">
                  <a:moveTo>
                    <a:pt x="9204792" y="5038470"/>
                  </a:moveTo>
                  <a:lnTo>
                    <a:pt x="124460" y="5038470"/>
                  </a:lnTo>
                  <a:cubicBezTo>
                    <a:pt x="55880" y="5038470"/>
                    <a:pt x="0" y="4982590"/>
                    <a:pt x="0" y="4914010"/>
                  </a:cubicBezTo>
                  <a:lnTo>
                    <a:pt x="0" y="124460"/>
                  </a:lnTo>
                  <a:cubicBezTo>
                    <a:pt x="0" y="55880"/>
                    <a:pt x="55880" y="0"/>
                    <a:pt x="124460" y="0"/>
                  </a:cubicBezTo>
                  <a:lnTo>
                    <a:pt x="9204792" y="0"/>
                  </a:lnTo>
                  <a:cubicBezTo>
                    <a:pt x="9273372" y="0"/>
                    <a:pt x="9329252" y="55880"/>
                    <a:pt x="9329252" y="124460"/>
                  </a:cubicBezTo>
                  <a:lnTo>
                    <a:pt x="9329252" y="4914010"/>
                  </a:lnTo>
                  <a:cubicBezTo>
                    <a:pt x="9329252" y="4982590"/>
                    <a:pt x="9273372" y="5038470"/>
                    <a:pt x="9204792" y="5038470"/>
                  </a:cubicBezTo>
                  <a:close/>
                </a:path>
              </a:pathLst>
            </a:custGeom>
            <a:solidFill>
              <a:srgbClr val="FAF9F5"/>
            </a:solidFill>
          </p:spPr>
        </p:sp>
      </p:grpSp>
      <p:grpSp>
        <p:nvGrpSpPr>
          <p:cNvPr id="4" name="Group 4"/>
          <p:cNvGrpSpPr/>
          <p:nvPr/>
        </p:nvGrpSpPr>
        <p:grpSpPr>
          <a:xfrm>
            <a:off x="1778668" y="822689"/>
            <a:ext cx="4339324" cy="1212121"/>
            <a:chOff x="0" y="0"/>
            <a:chExt cx="2364194" cy="660400"/>
          </a:xfrm>
        </p:grpSpPr>
        <p:sp>
          <p:nvSpPr>
            <p:cNvPr id="5" name="Freeform 5"/>
            <p:cNvSpPr/>
            <p:nvPr/>
          </p:nvSpPr>
          <p:spPr>
            <a:xfrm>
              <a:off x="0" y="0"/>
              <a:ext cx="2364194" cy="660400"/>
            </a:xfrm>
            <a:custGeom>
              <a:avLst/>
              <a:gdLst/>
              <a:ahLst/>
              <a:cxnLst/>
              <a:rect l="l" t="t" r="r" b="b"/>
              <a:pathLst>
                <a:path w="2364194" h="660400">
                  <a:moveTo>
                    <a:pt x="2239734" y="660400"/>
                  </a:moveTo>
                  <a:lnTo>
                    <a:pt x="124460" y="660400"/>
                  </a:lnTo>
                  <a:cubicBezTo>
                    <a:pt x="55880" y="660400"/>
                    <a:pt x="0" y="604520"/>
                    <a:pt x="0" y="535940"/>
                  </a:cubicBezTo>
                  <a:lnTo>
                    <a:pt x="0" y="124460"/>
                  </a:lnTo>
                  <a:cubicBezTo>
                    <a:pt x="0" y="55880"/>
                    <a:pt x="55880" y="0"/>
                    <a:pt x="124460" y="0"/>
                  </a:cubicBezTo>
                  <a:lnTo>
                    <a:pt x="2239734" y="0"/>
                  </a:lnTo>
                  <a:cubicBezTo>
                    <a:pt x="2308314" y="0"/>
                    <a:pt x="2364194" y="55880"/>
                    <a:pt x="2364194" y="124460"/>
                  </a:cubicBezTo>
                  <a:lnTo>
                    <a:pt x="2364194" y="535940"/>
                  </a:lnTo>
                  <a:cubicBezTo>
                    <a:pt x="2364194" y="604520"/>
                    <a:pt x="2308314" y="660400"/>
                    <a:pt x="2239734" y="660400"/>
                  </a:cubicBezTo>
                  <a:close/>
                </a:path>
              </a:pathLst>
            </a:custGeom>
            <a:solidFill>
              <a:srgbClr val="87944D"/>
            </a:solidFill>
          </p:spPr>
        </p:sp>
      </p:grpSp>
      <p:grpSp>
        <p:nvGrpSpPr>
          <p:cNvPr id="6" name="Group 6"/>
          <p:cNvGrpSpPr/>
          <p:nvPr/>
        </p:nvGrpSpPr>
        <p:grpSpPr>
          <a:xfrm>
            <a:off x="6263584" y="822689"/>
            <a:ext cx="1212121" cy="1212121"/>
            <a:chOff x="0" y="0"/>
            <a:chExt cx="660400" cy="660400"/>
          </a:xfrm>
        </p:grpSpPr>
        <p:sp>
          <p:nvSpPr>
            <p:cNvPr id="7" name="Freeform 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8" name="Group 8"/>
          <p:cNvGrpSpPr/>
          <p:nvPr/>
        </p:nvGrpSpPr>
        <p:grpSpPr>
          <a:xfrm>
            <a:off x="684829" y="1583052"/>
            <a:ext cx="16932733" cy="8393829"/>
            <a:chOff x="0" y="0"/>
            <a:chExt cx="9225462" cy="4573210"/>
          </a:xfrm>
        </p:grpSpPr>
        <p:sp>
          <p:nvSpPr>
            <p:cNvPr id="9" name="Freeform 9"/>
            <p:cNvSpPr/>
            <p:nvPr/>
          </p:nvSpPr>
          <p:spPr>
            <a:xfrm>
              <a:off x="0" y="0"/>
              <a:ext cx="9225462" cy="4573210"/>
            </a:xfrm>
            <a:custGeom>
              <a:avLst/>
              <a:gdLst/>
              <a:ahLst/>
              <a:cxnLst/>
              <a:rect l="l" t="t" r="r" b="b"/>
              <a:pathLst>
                <a:path w="9225462" h="4573210">
                  <a:moveTo>
                    <a:pt x="9101002" y="4573210"/>
                  </a:moveTo>
                  <a:lnTo>
                    <a:pt x="124460" y="4573210"/>
                  </a:lnTo>
                  <a:cubicBezTo>
                    <a:pt x="55880" y="4573210"/>
                    <a:pt x="0" y="4517330"/>
                    <a:pt x="0" y="4448750"/>
                  </a:cubicBezTo>
                  <a:lnTo>
                    <a:pt x="0" y="124460"/>
                  </a:lnTo>
                  <a:cubicBezTo>
                    <a:pt x="0" y="55880"/>
                    <a:pt x="55880" y="0"/>
                    <a:pt x="124460" y="0"/>
                  </a:cubicBezTo>
                  <a:lnTo>
                    <a:pt x="9101002" y="0"/>
                  </a:lnTo>
                  <a:cubicBezTo>
                    <a:pt x="9169582" y="0"/>
                    <a:pt x="9225462" y="55880"/>
                    <a:pt x="9225462" y="124460"/>
                  </a:cubicBezTo>
                  <a:lnTo>
                    <a:pt x="9225462" y="4448751"/>
                  </a:lnTo>
                  <a:cubicBezTo>
                    <a:pt x="9225462" y="4517330"/>
                    <a:pt x="9169582" y="4573210"/>
                    <a:pt x="9101002" y="4573210"/>
                  </a:cubicBezTo>
                  <a:close/>
                </a:path>
              </a:pathLst>
            </a:custGeom>
            <a:solidFill>
              <a:srgbClr val="87944D"/>
            </a:solidFill>
          </p:spPr>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1418" y="860789"/>
            <a:ext cx="606061" cy="606061"/>
          </a:xfrm>
          <a:prstGeom prst="rect">
            <a:avLst/>
          </a:prstGeom>
        </p:spPr>
      </p:pic>
      <p:grpSp>
        <p:nvGrpSpPr>
          <p:cNvPr id="11" name="Group 11"/>
          <p:cNvGrpSpPr/>
          <p:nvPr/>
        </p:nvGrpSpPr>
        <p:grpSpPr>
          <a:xfrm>
            <a:off x="1028700" y="1969856"/>
            <a:ext cx="14596178" cy="803358"/>
            <a:chOff x="0" y="0"/>
            <a:chExt cx="17505273" cy="963471"/>
          </a:xfrm>
        </p:grpSpPr>
        <p:sp>
          <p:nvSpPr>
            <p:cNvPr id="12" name="Freeform 12"/>
            <p:cNvSpPr/>
            <p:nvPr/>
          </p:nvSpPr>
          <p:spPr>
            <a:xfrm>
              <a:off x="0" y="0"/>
              <a:ext cx="17506542" cy="963471"/>
            </a:xfrm>
            <a:custGeom>
              <a:avLst/>
              <a:gdLst/>
              <a:ahLst/>
              <a:cxnLst/>
              <a:rect l="l" t="t" r="r" b="b"/>
              <a:pathLst>
                <a:path w="17506542" h="963471">
                  <a:moveTo>
                    <a:pt x="16952823" y="963471"/>
                  </a:moveTo>
                  <a:lnTo>
                    <a:pt x="553720" y="963471"/>
                  </a:lnTo>
                  <a:cubicBezTo>
                    <a:pt x="247650" y="963471"/>
                    <a:pt x="0" y="747748"/>
                    <a:pt x="0" y="482275"/>
                  </a:cubicBezTo>
                  <a:cubicBezTo>
                    <a:pt x="0" y="215697"/>
                    <a:pt x="247650" y="0"/>
                    <a:pt x="553720" y="0"/>
                  </a:cubicBezTo>
                  <a:lnTo>
                    <a:pt x="16952823" y="0"/>
                  </a:lnTo>
                  <a:cubicBezTo>
                    <a:pt x="17258892" y="0"/>
                    <a:pt x="17506542" y="215697"/>
                    <a:pt x="17506542" y="482275"/>
                  </a:cubicBezTo>
                  <a:cubicBezTo>
                    <a:pt x="17505273" y="747748"/>
                    <a:pt x="17257623" y="963471"/>
                    <a:pt x="16952823" y="963471"/>
                  </a:cubicBezTo>
                  <a:close/>
                </a:path>
              </a:pathLst>
            </a:custGeom>
            <a:solidFill>
              <a:srgbClr val="FAF9F5"/>
            </a:solidFill>
          </p:spPr>
        </p:sp>
      </p:grpSp>
      <p:grpSp>
        <p:nvGrpSpPr>
          <p:cNvPr id="13" name="Group 13"/>
          <p:cNvGrpSpPr/>
          <p:nvPr/>
        </p:nvGrpSpPr>
        <p:grpSpPr>
          <a:xfrm>
            <a:off x="-720827" y="3067050"/>
            <a:ext cx="6640170" cy="6648450"/>
            <a:chOff x="0" y="0"/>
            <a:chExt cx="3617765" cy="3622276"/>
          </a:xfrm>
        </p:grpSpPr>
        <p:sp>
          <p:nvSpPr>
            <p:cNvPr id="14" name="Freeform 14"/>
            <p:cNvSpPr/>
            <p:nvPr/>
          </p:nvSpPr>
          <p:spPr>
            <a:xfrm>
              <a:off x="0" y="0"/>
              <a:ext cx="3617764" cy="3622276"/>
            </a:xfrm>
            <a:custGeom>
              <a:avLst/>
              <a:gdLst/>
              <a:ahLst/>
              <a:cxnLst/>
              <a:rect l="l" t="t" r="r" b="b"/>
              <a:pathLst>
                <a:path w="3617764" h="3622276">
                  <a:moveTo>
                    <a:pt x="3493305" y="3622275"/>
                  </a:moveTo>
                  <a:lnTo>
                    <a:pt x="124460" y="3622275"/>
                  </a:lnTo>
                  <a:cubicBezTo>
                    <a:pt x="55880" y="3622275"/>
                    <a:pt x="0" y="3566395"/>
                    <a:pt x="0" y="3497816"/>
                  </a:cubicBezTo>
                  <a:lnTo>
                    <a:pt x="0" y="124460"/>
                  </a:lnTo>
                  <a:cubicBezTo>
                    <a:pt x="0" y="55880"/>
                    <a:pt x="55880" y="0"/>
                    <a:pt x="124460" y="0"/>
                  </a:cubicBezTo>
                  <a:lnTo>
                    <a:pt x="3493305" y="0"/>
                  </a:lnTo>
                  <a:cubicBezTo>
                    <a:pt x="3561885" y="0"/>
                    <a:pt x="3617764" y="55880"/>
                    <a:pt x="3617764" y="124460"/>
                  </a:cubicBezTo>
                  <a:lnTo>
                    <a:pt x="3617764" y="3497816"/>
                  </a:lnTo>
                  <a:cubicBezTo>
                    <a:pt x="3617764" y="3566395"/>
                    <a:pt x="3561885" y="3622276"/>
                    <a:pt x="3493305" y="3622276"/>
                  </a:cubicBezTo>
                  <a:close/>
                </a:path>
              </a:pathLst>
            </a:custGeom>
            <a:solidFill>
              <a:srgbClr val="FAF9F5"/>
            </a:solidFill>
          </p:spPr>
        </p:sp>
      </p:grpSp>
      <p:grpSp>
        <p:nvGrpSpPr>
          <p:cNvPr id="15" name="Group 15"/>
          <p:cNvGrpSpPr/>
          <p:nvPr/>
        </p:nvGrpSpPr>
        <p:grpSpPr>
          <a:xfrm>
            <a:off x="16098473" y="860789"/>
            <a:ext cx="506933" cy="506933"/>
            <a:chOff x="0" y="0"/>
            <a:chExt cx="660400" cy="660400"/>
          </a:xfrm>
        </p:grpSpPr>
        <p:sp>
          <p:nvSpPr>
            <p:cNvPr id="16" name="Freeform 1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7" name="Group 17"/>
          <p:cNvGrpSpPr/>
          <p:nvPr/>
        </p:nvGrpSpPr>
        <p:grpSpPr>
          <a:xfrm>
            <a:off x="15371411" y="860789"/>
            <a:ext cx="506933" cy="506933"/>
            <a:chOff x="0" y="0"/>
            <a:chExt cx="660400" cy="660400"/>
          </a:xfrm>
        </p:grpSpPr>
        <p:sp>
          <p:nvSpPr>
            <p:cNvPr id="18" name="Freeform 1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9" name="Group 19"/>
          <p:cNvGrpSpPr/>
          <p:nvPr/>
        </p:nvGrpSpPr>
        <p:grpSpPr>
          <a:xfrm>
            <a:off x="16825535" y="860789"/>
            <a:ext cx="506933" cy="506933"/>
            <a:chOff x="0" y="0"/>
            <a:chExt cx="660400" cy="660400"/>
          </a:xfrm>
        </p:grpSpPr>
        <p:sp>
          <p:nvSpPr>
            <p:cNvPr id="20" name="Freeform 20"/>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707823" y="2133409"/>
            <a:ext cx="476250" cy="476250"/>
          </a:xfrm>
          <a:prstGeom prst="rect">
            <a:avLst/>
          </a:prstGeom>
        </p:spPr>
      </p:pic>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330650" y="2143100"/>
            <a:ext cx="587613" cy="456869"/>
          </a:xfrm>
          <a:prstGeom prst="rect">
            <a:avLst/>
          </a:prstGeom>
        </p:spPr>
      </p:pic>
      <p:pic>
        <p:nvPicPr>
          <p:cNvPr id="23" name="Picture 23"/>
          <p:cNvPicPr>
            <a:picLocks noChangeAspect="1"/>
          </p:cNvPicPr>
          <p:nvPr/>
        </p:nvPicPr>
        <p:blipFill>
          <a:blip r:embed="rId8"/>
          <a:srcRect l="2718" t="3433" r="4019"/>
          <a:stretch>
            <a:fillRect/>
          </a:stretch>
        </p:blipFill>
        <p:spPr>
          <a:xfrm>
            <a:off x="1269054" y="3278038"/>
            <a:ext cx="4041544" cy="3269608"/>
          </a:xfrm>
          <a:prstGeom prst="rect">
            <a:avLst/>
          </a:prstGeom>
        </p:spPr>
      </p:pic>
      <p:grpSp>
        <p:nvGrpSpPr>
          <p:cNvPr id="24" name="Group 24"/>
          <p:cNvGrpSpPr/>
          <p:nvPr/>
        </p:nvGrpSpPr>
        <p:grpSpPr>
          <a:xfrm>
            <a:off x="6117992" y="3067050"/>
            <a:ext cx="6072294" cy="6648450"/>
            <a:chOff x="0" y="0"/>
            <a:chExt cx="3308368" cy="3622276"/>
          </a:xfrm>
        </p:grpSpPr>
        <p:sp>
          <p:nvSpPr>
            <p:cNvPr id="25" name="Freeform 25"/>
            <p:cNvSpPr/>
            <p:nvPr/>
          </p:nvSpPr>
          <p:spPr>
            <a:xfrm>
              <a:off x="0" y="0"/>
              <a:ext cx="3308369" cy="3622276"/>
            </a:xfrm>
            <a:custGeom>
              <a:avLst/>
              <a:gdLst/>
              <a:ahLst/>
              <a:cxnLst/>
              <a:rect l="l" t="t" r="r" b="b"/>
              <a:pathLst>
                <a:path w="3308369" h="3622276">
                  <a:moveTo>
                    <a:pt x="3183908" y="3622275"/>
                  </a:moveTo>
                  <a:lnTo>
                    <a:pt x="124460" y="3622275"/>
                  </a:lnTo>
                  <a:cubicBezTo>
                    <a:pt x="55880" y="3622275"/>
                    <a:pt x="0" y="3566395"/>
                    <a:pt x="0" y="3497816"/>
                  </a:cubicBezTo>
                  <a:lnTo>
                    <a:pt x="0" y="124460"/>
                  </a:lnTo>
                  <a:cubicBezTo>
                    <a:pt x="0" y="55880"/>
                    <a:pt x="55880" y="0"/>
                    <a:pt x="124460" y="0"/>
                  </a:cubicBezTo>
                  <a:lnTo>
                    <a:pt x="3183908" y="0"/>
                  </a:lnTo>
                  <a:cubicBezTo>
                    <a:pt x="3252488" y="0"/>
                    <a:pt x="3308369" y="55880"/>
                    <a:pt x="3308369" y="124460"/>
                  </a:cubicBezTo>
                  <a:lnTo>
                    <a:pt x="3308369" y="3497816"/>
                  </a:lnTo>
                  <a:cubicBezTo>
                    <a:pt x="3308369" y="3566395"/>
                    <a:pt x="3252488" y="3622276"/>
                    <a:pt x="3183908" y="3622276"/>
                  </a:cubicBezTo>
                  <a:close/>
                </a:path>
              </a:pathLst>
            </a:custGeom>
            <a:solidFill>
              <a:srgbClr val="FAF9F5"/>
            </a:solidFill>
          </p:spPr>
        </p:sp>
      </p:grpSp>
      <p:grpSp>
        <p:nvGrpSpPr>
          <p:cNvPr id="26" name="Group 26"/>
          <p:cNvGrpSpPr/>
          <p:nvPr/>
        </p:nvGrpSpPr>
        <p:grpSpPr>
          <a:xfrm>
            <a:off x="2195135" y="8688165"/>
            <a:ext cx="2189382" cy="884358"/>
            <a:chOff x="0" y="0"/>
            <a:chExt cx="2919176" cy="1179144"/>
          </a:xfrm>
        </p:grpSpPr>
        <p:grpSp>
          <p:nvGrpSpPr>
            <p:cNvPr id="27" name="Group 27"/>
            <p:cNvGrpSpPr/>
            <p:nvPr/>
          </p:nvGrpSpPr>
          <p:grpSpPr>
            <a:xfrm>
              <a:off x="0" y="363905"/>
              <a:ext cx="2919176" cy="815239"/>
              <a:chOff x="0" y="0"/>
              <a:chExt cx="4247347" cy="1186158"/>
            </a:xfrm>
          </p:grpSpPr>
          <p:sp>
            <p:nvSpPr>
              <p:cNvPr id="28" name="Freeform 28"/>
              <p:cNvSpPr/>
              <p:nvPr/>
            </p:nvSpPr>
            <p:spPr>
              <a:xfrm>
                <a:off x="0" y="0"/>
                <a:ext cx="4248617" cy="1186158"/>
              </a:xfrm>
              <a:custGeom>
                <a:avLst/>
                <a:gdLst/>
                <a:ahLst/>
                <a:cxnLst/>
                <a:rect l="l" t="t" r="r" b="b"/>
                <a:pathLst>
                  <a:path w="4248617" h="1186158">
                    <a:moveTo>
                      <a:pt x="3694897" y="1186158"/>
                    </a:moveTo>
                    <a:lnTo>
                      <a:pt x="553720" y="1186158"/>
                    </a:lnTo>
                    <a:cubicBezTo>
                      <a:pt x="247650" y="1186158"/>
                      <a:pt x="0" y="920611"/>
                      <a:pt x="0" y="593767"/>
                    </a:cubicBezTo>
                    <a:cubicBezTo>
                      <a:pt x="0" y="265561"/>
                      <a:pt x="247650" y="0"/>
                      <a:pt x="553720" y="0"/>
                    </a:cubicBezTo>
                    <a:lnTo>
                      <a:pt x="3694897" y="0"/>
                    </a:lnTo>
                    <a:cubicBezTo>
                      <a:pt x="4000967" y="0"/>
                      <a:pt x="4248617" y="265561"/>
                      <a:pt x="4248617" y="593767"/>
                    </a:cubicBezTo>
                    <a:cubicBezTo>
                      <a:pt x="4247347" y="920611"/>
                      <a:pt x="3999697" y="1186158"/>
                      <a:pt x="3694897" y="1186158"/>
                    </a:cubicBezTo>
                    <a:close/>
                  </a:path>
                </a:pathLst>
              </a:custGeom>
              <a:solidFill>
                <a:srgbClr val="E8E8E8"/>
              </a:solidFill>
            </p:spPr>
          </p:sp>
        </p:grpSp>
        <p:pic>
          <p:nvPicPr>
            <p:cNvPr id="29" name="Picture 29"/>
            <p:cNvPicPr>
              <a:picLocks noChangeAspect="1"/>
            </p:cNvPicPr>
            <p:nvPr/>
          </p:nvPicPr>
          <p:blipFill>
            <a:blip r:embed="rId9"/>
            <a:srcRect/>
            <a:stretch>
              <a:fillRect/>
            </a:stretch>
          </p:blipFill>
          <p:spPr>
            <a:xfrm>
              <a:off x="124902" y="408952"/>
              <a:ext cx="2669372" cy="725144"/>
            </a:xfrm>
            <a:prstGeom prst="rect">
              <a:avLst/>
            </a:prstGeom>
          </p:spPr>
        </p:pic>
        <p:sp>
          <p:nvSpPr>
            <p:cNvPr id="30" name="TextBox 30"/>
            <p:cNvSpPr txBox="1"/>
            <p:nvPr/>
          </p:nvSpPr>
          <p:spPr>
            <a:xfrm>
              <a:off x="487939" y="0"/>
              <a:ext cx="1943298" cy="259090"/>
            </a:xfrm>
            <a:prstGeom prst="rect">
              <a:avLst/>
            </a:prstGeom>
          </p:spPr>
          <p:txBody>
            <a:bodyPr lIns="0" tIns="0" rIns="0" bIns="0" rtlCol="0" anchor="t">
              <a:spAutoFit/>
            </a:bodyPr>
            <a:lstStyle/>
            <a:p>
              <a:pPr>
                <a:lnSpc>
                  <a:spcPts val="1557"/>
                </a:lnSpc>
              </a:pPr>
              <a:r>
                <a:rPr lang="en-US" sz="1298">
                  <a:solidFill>
                    <a:srgbClr val="1D1D1B"/>
                  </a:solidFill>
                  <a:latin typeface="Nunito Bold"/>
                </a:rPr>
                <a:t>Hukum II Kirchoff</a:t>
              </a:r>
            </a:p>
          </p:txBody>
        </p:sp>
      </p:grpSp>
      <p:grpSp>
        <p:nvGrpSpPr>
          <p:cNvPr id="31" name="Group 31"/>
          <p:cNvGrpSpPr/>
          <p:nvPr/>
        </p:nvGrpSpPr>
        <p:grpSpPr>
          <a:xfrm>
            <a:off x="7972834" y="4603856"/>
            <a:ext cx="3658124" cy="1021605"/>
            <a:chOff x="0" y="0"/>
            <a:chExt cx="4247347" cy="1186158"/>
          </a:xfrm>
        </p:grpSpPr>
        <p:sp>
          <p:nvSpPr>
            <p:cNvPr id="32" name="Freeform 32"/>
            <p:cNvSpPr/>
            <p:nvPr/>
          </p:nvSpPr>
          <p:spPr>
            <a:xfrm>
              <a:off x="0" y="0"/>
              <a:ext cx="4248617" cy="1186158"/>
            </a:xfrm>
            <a:custGeom>
              <a:avLst/>
              <a:gdLst/>
              <a:ahLst/>
              <a:cxnLst/>
              <a:rect l="l" t="t" r="r" b="b"/>
              <a:pathLst>
                <a:path w="4248617" h="1186158">
                  <a:moveTo>
                    <a:pt x="3694897" y="1186158"/>
                  </a:moveTo>
                  <a:lnTo>
                    <a:pt x="553720" y="1186158"/>
                  </a:lnTo>
                  <a:cubicBezTo>
                    <a:pt x="247650" y="1186158"/>
                    <a:pt x="0" y="920611"/>
                    <a:pt x="0" y="593767"/>
                  </a:cubicBezTo>
                  <a:cubicBezTo>
                    <a:pt x="0" y="265561"/>
                    <a:pt x="247650" y="0"/>
                    <a:pt x="553720" y="0"/>
                  </a:cubicBezTo>
                  <a:lnTo>
                    <a:pt x="3694897" y="0"/>
                  </a:lnTo>
                  <a:cubicBezTo>
                    <a:pt x="4000967" y="0"/>
                    <a:pt x="4248617" y="265561"/>
                    <a:pt x="4248617" y="593767"/>
                  </a:cubicBezTo>
                  <a:cubicBezTo>
                    <a:pt x="4247347" y="920611"/>
                    <a:pt x="3999697" y="1186158"/>
                    <a:pt x="3694897" y="1186158"/>
                  </a:cubicBezTo>
                  <a:close/>
                </a:path>
              </a:pathLst>
            </a:custGeom>
            <a:solidFill>
              <a:srgbClr val="E8E8E8"/>
            </a:solidFill>
          </p:spPr>
        </p:sp>
      </p:grpSp>
      <p:pic>
        <p:nvPicPr>
          <p:cNvPr id="33" name="Picture 33"/>
          <p:cNvPicPr>
            <a:picLocks noChangeAspect="1"/>
          </p:cNvPicPr>
          <p:nvPr/>
        </p:nvPicPr>
        <p:blipFill>
          <a:blip r:embed="rId10"/>
          <a:srcRect b="34190"/>
          <a:stretch>
            <a:fillRect/>
          </a:stretch>
        </p:blipFill>
        <p:spPr>
          <a:xfrm>
            <a:off x="8236857" y="4736985"/>
            <a:ext cx="2967793" cy="774425"/>
          </a:xfrm>
          <a:prstGeom prst="rect">
            <a:avLst/>
          </a:prstGeom>
        </p:spPr>
      </p:pic>
      <p:grpSp>
        <p:nvGrpSpPr>
          <p:cNvPr id="34" name="Group 34"/>
          <p:cNvGrpSpPr/>
          <p:nvPr/>
        </p:nvGrpSpPr>
        <p:grpSpPr>
          <a:xfrm>
            <a:off x="7972834" y="5953838"/>
            <a:ext cx="3658124" cy="1021605"/>
            <a:chOff x="0" y="0"/>
            <a:chExt cx="4247347" cy="1186158"/>
          </a:xfrm>
        </p:grpSpPr>
        <p:sp>
          <p:nvSpPr>
            <p:cNvPr id="35" name="Freeform 35"/>
            <p:cNvSpPr/>
            <p:nvPr/>
          </p:nvSpPr>
          <p:spPr>
            <a:xfrm>
              <a:off x="0" y="0"/>
              <a:ext cx="4248617" cy="1186158"/>
            </a:xfrm>
            <a:custGeom>
              <a:avLst/>
              <a:gdLst/>
              <a:ahLst/>
              <a:cxnLst/>
              <a:rect l="l" t="t" r="r" b="b"/>
              <a:pathLst>
                <a:path w="4248617" h="1186158">
                  <a:moveTo>
                    <a:pt x="3694897" y="1186158"/>
                  </a:moveTo>
                  <a:lnTo>
                    <a:pt x="553720" y="1186158"/>
                  </a:lnTo>
                  <a:cubicBezTo>
                    <a:pt x="247650" y="1186158"/>
                    <a:pt x="0" y="920611"/>
                    <a:pt x="0" y="593767"/>
                  </a:cubicBezTo>
                  <a:cubicBezTo>
                    <a:pt x="0" y="265561"/>
                    <a:pt x="247650" y="0"/>
                    <a:pt x="553720" y="0"/>
                  </a:cubicBezTo>
                  <a:lnTo>
                    <a:pt x="3694897" y="0"/>
                  </a:lnTo>
                  <a:cubicBezTo>
                    <a:pt x="4000967" y="0"/>
                    <a:pt x="4248617" y="265561"/>
                    <a:pt x="4248617" y="593767"/>
                  </a:cubicBezTo>
                  <a:cubicBezTo>
                    <a:pt x="4247347" y="920611"/>
                    <a:pt x="3999697" y="1186158"/>
                    <a:pt x="3694897" y="1186158"/>
                  </a:cubicBezTo>
                  <a:close/>
                </a:path>
              </a:pathLst>
            </a:custGeom>
            <a:solidFill>
              <a:srgbClr val="E8E8E8"/>
            </a:solidFill>
          </p:spPr>
        </p:sp>
      </p:grpSp>
      <p:pic>
        <p:nvPicPr>
          <p:cNvPr id="36" name="Picture 36"/>
          <p:cNvPicPr>
            <a:picLocks noChangeAspect="1"/>
          </p:cNvPicPr>
          <p:nvPr/>
        </p:nvPicPr>
        <p:blipFill>
          <a:blip r:embed="rId11"/>
          <a:srcRect b="35585"/>
          <a:stretch>
            <a:fillRect/>
          </a:stretch>
        </p:blipFill>
        <p:spPr>
          <a:xfrm>
            <a:off x="8310921" y="6126235"/>
            <a:ext cx="2981949" cy="724989"/>
          </a:xfrm>
          <a:prstGeom prst="rect">
            <a:avLst/>
          </a:prstGeom>
        </p:spPr>
      </p:pic>
      <p:grpSp>
        <p:nvGrpSpPr>
          <p:cNvPr id="37" name="Group 37"/>
          <p:cNvGrpSpPr/>
          <p:nvPr/>
        </p:nvGrpSpPr>
        <p:grpSpPr>
          <a:xfrm>
            <a:off x="12335264" y="3064399"/>
            <a:ext cx="6072294" cy="6651101"/>
            <a:chOff x="0" y="0"/>
            <a:chExt cx="3308368" cy="3623720"/>
          </a:xfrm>
        </p:grpSpPr>
        <p:sp>
          <p:nvSpPr>
            <p:cNvPr id="38" name="Freeform 38"/>
            <p:cNvSpPr/>
            <p:nvPr/>
          </p:nvSpPr>
          <p:spPr>
            <a:xfrm>
              <a:off x="0" y="0"/>
              <a:ext cx="3308369" cy="3623720"/>
            </a:xfrm>
            <a:custGeom>
              <a:avLst/>
              <a:gdLst/>
              <a:ahLst/>
              <a:cxnLst/>
              <a:rect l="l" t="t" r="r" b="b"/>
              <a:pathLst>
                <a:path w="3308369" h="3623720">
                  <a:moveTo>
                    <a:pt x="3183908" y="3623720"/>
                  </a:moveTo>
                  <a:lnTo>
                    <a:pt x="124460" y="3623720"/>
                  </a:lnTo>
                  <a:cubicBezTo>
                    <a:pt x="55880" y="3623720"/>
                    <a:pt x="0" y="3567840"/>
                    <a:pt x="0" y="3499260"/>
                  </a:cubicBezTo>
                  <a:lnTo>
                    <a:pt x="0" y="124460"/>
                  </a:lnTo>
                  <a:cubicBezTo>
                    <a:pt x="0" y="55880"/>
                    <a:pt x="55880" y="0"/>
                    <a:pt x="124460" y="0"/>
                  </a:cubicBezTo>
                  <a:lnTo>
                    <a:pt x="3183908" y="0"/>
                  </a:lnTo>
                  <a:cubicBezTo>
                    <a:pt x="3252488" y="0"/>
                    <a:pt x="3308369" y="55880"/>
                    <a:pt x="3308369" y="124460"/>
                  </a:cubicBezTo>
                  <a:lnTo>
                    <a:pt x="3308369" y="3499260"/>
                  </a:lnTo>
                  <a:cubicBezTo>
                    <a:pt x="3308369" y="3567840"/>
                    <a:pt x="3252488" y="3623720"/>
                    <a:pt x="3183908" y="3623720"/>
                  </a:cubicBezTo>
                  <a:close/>
                </a:path>
              </a:pathLst>
            </a:custGeom>
            <a:solidFill>
              <a:srgbClr val="FAF9F5"/>
            </a:solidFill>
          </p:spPr>
        </p:sp>
      </p:grpSp>
      <p:pic>
        <p:nvPicPr>
          <p:cNvPr id="39" name="Picture 39"/>
          <p:cNvPicPr>
            <a:picLocks noChangeAspect="1"/>
          </p:cNvPicPr>
          <p:nvPr/>
        </p:nvPicPr>
        <p:blipFill>
          <a:blip r:embed="rId12"/>
          <a:srcRect/>
          <a:stretch>
            <a:fillRect/>
          </a:stretch>
        </p:blipFill>
        <p:spPr>
          <a:xfrm>
            <a:off x="6858438" y="7905215"/>
            <a:ext cx="3309158" cy="1428955"/>
          </a:xfrm>
          <a:prstGeom prst="rect">
            <a:avLst/>
          </a:prstGeom>
        </p:spPr>
      </p:pic>
      <p:sp>
        <p:nvSpPr>
          <p:cNvPr id="40" name="TextBox 40"/>
          <p:cNvSpPr txBox="1"/>
          <p:nvPr/>
        </p:nvSpPr>
        <p:spPr>
          <a:xfrm>
            <a:off x="6623650" y="3584203"/>
            <a:ext cx="1396187" cy="261385"/>
          </a:xfrm>
          <a:prstGeom prst="rect">
            <a:avLst/>
          </a:prstGeom>
        </p:spPr>
        <p:txBody>
          <a:bodyPr lIns="0" tIns="0" rIns="0" bIns="0" rtlCol="0" anchor="t">
            <a:spAutoFit/>
          </a:bodyPr>
          <a:lstStyle/>
          <a:p>
            <a:pPr marL="390767" lvl="1" indent="-195384">
              <a:lnSpc>
                <a:spcPts val="2171"/>
              </a:lnSpc>
              <a:buFont typeface="Arial"/>
              <a:buChar char="•"/>
            </a:pPr>
            <a:r>
              <a:rPr lang="en-US" sz="1809">
                <a:solidFill>
                  <a:srgbClr val="1D1D1B"/>
                </a:solidFill>
                <a:latin typeface="Nunito Bold Italics"/>
              </a:rPr>
              <a:t>Loop 1</a:t>
            </a:r>
          </a:p>
        </p:txBody>
      </p:sp>
      <p:grpSp>
        <p:nvGrpSpPr>
          <p:cNvPr id="41" name="Group 41"/>
          <p:cNvGrpSpPr/>
          <p:nvPr/>
        </p:nvGrpSpPr>
        <p:grpSpPr>
          <a:xfrm>
            <a:off x="7972834" y="3253875"/>
            <a:ext cx="3658124" cy="1021605"/>
            <a:chOff x="0" y="0"/>
            <a:chExt cx="4247347" cy="1186158"/>
          </a:xfrm>
        </p:grpSpPr>
        <p:sp>
          <p:nvSpPr>
            <p:cNvPr id="42" name="Freeform 42"/>
            <p:cNvSpPr/>
            <p:nvPr/>
          </p:nvSpPr>
          <p:spPr>
            <a:xfrm>
              <a:off x="0" y="0"/>
              <a:ext cx="4248617" cy="1186158"/>
            </a:xfrm>
            <a:custGeom>
              <a:avLst/>
              <a:gdLst/>
              <a:ahLst/>
              <a:cxnLst/>
              <a:rect l="l" t="t" r="r" b="b"/>
              <a:pathLst>
                <a:path w="4248617" h="1186158">
                  <a:moveTo>
                    <a:pt x="3694897" y="1186158"/>
                  </a:moveTo>
                  <a:lnTo>
                    <a:pt x="553720" y="1186158"/>
                  </a:lnTo>
                  <a:cubicBezTo>
                    <a:pt x="247650" y="1186158"/>
                    <a:pt x="0" y="920611"/>
                    <a:pt x="0" y="593767"/>
                  </a:cubicBezTo>
                  <a:cubicBezTo>
                    <a:pt x="0" y="265561"/>
                    <a:pt x="247650" y="0"/>
                    <a:pt x="553720" y="0"/>
                  </a:cubicBezTo>
                  <a:lnTo>
                    <a:pt x="3694897" y="0"/>
                  </a:lnTo>
                  <a:cubicBezTo>
                    <a:pt x="4000967" y="0"/>
                    <a:pt x="4248617" y="265561"/>
                    <a:pt x="4248617" y="593767"/>
                  </a:cubicBezTo>
                  <a:cubicBezTo>
                    <a:pt x="4247347" y="920611"/>
                    <a:pt x="3999697" y="1186158"/>
                    <a:pt x="3694897" y="1186158"/>
                  </a:cubicBezTo>
                  <a:close/>
                </a:path>
              </a:pathLst>
            </a:custGeom>
            <a:solidFill>
              <a:srgbClr val="E8E8E8"/>
            </a:solidFill>
          </p:spPr>
        </p:sp>
      </p:grpSp>
      <p:grpSp>
        <p:nvGrpSpPr>
          <p:cNvPr id="43" name="Group 43"/>
          <p:cNvGrpSpPr/>
          <p:nvPr/>
        </p:nvGrpSpPr>
        <p:grpSpPr>
          <a:xfrm>
            <a:off x="7944079" y="3289039"/>
            <a:ext cx="3553349" cy="951277"/>
            <a:chOff x="0" y="0"/>
            <a:chExt cx="4737798" cy="1268369"/>
          </a:xfrm>
        </p:grpSpPr>
        <p:pic>
          <p:nvPicPr>
            <p:cNvPr id="44" name="Picture 44"/>
            <p:cNvPicPr>
              <a:picLocks noChangeAspect="1"/>
            </p:cNvPicPr>
            <p:nvPr/>
          </p:nvPicPr>
          <p:blipFill>
            <a:blip r:embed="rId13"/>
            <a:srcRect b="36521"/>
            <a:stretch>
              <a:fillRect/>
            </a:stretch>
          </p:blipFill>
          <p:spPr>
            <a:xfrm>
              <a:off x="0" y="0"/>
              <a:ext cx="4737798" cy="850599"/>
            </a:xfrm>
            <a:prstGeom prst="rect">
              <a:avLst/>
            </a:prstGeom>
          </p:spPr>
        </p:pic>
        <p:pic>
          <p:nvPicPr>
            <p:cNvPr id="45" name="Picture 45"/>
            <p:cNvPicPr>
              <a:picLocks noChangeAspect="1"/>
            </p:cNvPicPr>
            <p:nvPr/>
          </p:nvPicPr>
          <p:blipFill>
            <a:blip r:embed="rId13"/>
            <a:srcRect t="56618" r="27272" b="250"/>
            <a:stretch>
              <a:fillRect/>
            </a:stretch>
          </p:blipFill>
          <p:spPr>
            <a:xfrm>
              <a:off x="597329" y="690420"/>
              <a:ext cx="3445676" cy="577949"/>
            </a:xfrm>
            <a:prstGeom prst="rect">
              <a:avLst/>
            </a:prstGeom>
          </p:spPr>
        </p:pic>
      </p:grpSp>
      <p:pic>
        <p:nvPicPr>
          <p:cNvPr id="46" name="Picture 46"/>
          <p:cNvPicPr>
            <a:picLocks noChangeAspect="1"/>
          </p:cNvPicPr>
          <p:nvPr/>
        </p:nvPicPr>
        <p:blipFill>
          <a:blip r:embed="rId14"/>
          <a:srcRect/>
          <a:stretch>
            <a:fillRect/>
          </a:stretch>
        </p:blipFill>
        <p:spPr>
          <a:xfrm>
            <a:off x="13734373" y="6245062"/>
            <a:ext cx="3883188" cy="832112"/>
          </a:xfrm>
          <a:prstGeom prst="rect">
            <a:avLst/>
          </a:prstGeom>
        </p:spPr>
      </p:pic>
      <p:pic>
        <p:nvPicPr>
          <p:cNvPr id="47" name="Picture 47"/>
          <p:cNvPicPr>
            <a:picLocks noChangeAspect="1"/>
          </p:cNvPicPr>
          <p:nvPr/>
        </p:nvPicPr>
        <p:blipFill>
          <a:blip r:embed="rId15"/>
          <a:srcRect/>
          <a:stretch>
            <a:fillRect/>
          </a:stretch>
        </p:blipFill>
        <p:spPr>
          <a:xfrm>
            <a:off x="14210759" y="7819544"/>
            <a:ext cx="2828239" cy="1447950"/>
          </a:xfrm>
          <a:prstGeom prst="rect">
            <a:avLst/>
          </a:prstGeom>
        </p:spPr>
      </p:pic>
      <p:pic>
        <p:nvPicPr>
          <p:cNvPr id="48" name="Picture 48"/>
          <p:cNvPicPr>
            <a:picLocks noChangeAspect="1"/>
          </p:cNvPicPr>
          <p:nvPr/>
        </p:nvPicPr>
        <p:blipFill>
          <a:blip r:embed="rId16"/>
          <a:srcRect/>
          <a:stretch>
            <a:fillRect/>
          </a:stretch>
        </p:blipFill>
        <p:spPr>
          <a:xfrm>
            <a:off x="13734373" y="3764678"/>
            <a:ext cx="3136113" cy="1295759"/>
          </a:xfrm>
          <a:prstGeom prst="rect">
            <a:avLst/>
          </a:prstGeom>
        </p:spPr>
      </p:pic>
      <p:sp>
        <p:nvSpPr>
          <p:cNvPr id="49" name="TextBox 49"/>
          <p:cNvSpPr txBox="1"/>
          <p:nvPr/>
        </p:nvSpPr>
        <p:spPr>
          <a:xfrm>
            <a:off x="1778668" y="2133409"/>
            <a:ext cx="11353428" cy="581025"/>
          </a:xfrm>
          <a:prstGeom prst="rect">
            <a:avLst/>
          </a:prstGeom>
        </p:spPr>
        <p:txBody>
          <a:bodyPr lIns="0" tIns="0" rIns="0" bIns="0" rtlCol="0" anchor="t">
            <a:spAutoFit/>
          </a:bodyPr>
          <a:lstStyle/>
          <a:p>
            <a:pPr algn="ctr">
              <a:lnSpc>
                <a:spcPts val="4590"/>
              </a:lnSpc>
            </a:pPr>
            <a:r>
              <a:rPr lang="en-US" sz="3825">
                <a:solidFill>
                  <a:srgbClr val="1D1D1B"/>
                </a:solidFill>
                <a:latin typeface="Nunito Bold Bold Italics"/>
              </a:rPr>
              <a:t>MATHEMATICAL EQUATION DAN PROBLEM</a:t>
            </a:r>
          </a:p>
        </p:txBody>
      </p:sp>
      <p:sp>
        <p:nvSpPr>
          <p:cNvPr id="50" name="TextBox 50"/>
          <p:cNvSpPr txBox="1"/>
          <p:nvPr/>
        </p:nvSpPr>
        <p:spPr>
          <a:xfrm>
            <a:off x="6631869" y="6336425"/>
            <a:ext cx="1387968" cy="261385"/>
          </a:xfrm>
          <a:prstGeom prst="rect">
            <a:avLst/>
          </a:prstGeom>
        </p:spPr>
        <p:txBody>
          <a:bodyPr lIns="0" tIns="0" rIns="0" bIns="0" rtlCol="0" anchor="t">
            <a:spAutoFit/>
          </a:bodyPr>
          <a:lstStyle/>
          <a:p>
            <a:pPr marL="390767" lvl="1" indent="-195384">
              <a:lnSpc>
                <a:spcPts val="2171"/>
              </a:lnSpc>
              <a:buFont typeface="Arial"/>
              <a:buChar char="•"/>
            </a:pPr>
            <a:r>
              <a:rPr lang="en-US" sz="1809">
                <a:solidFill>
                  <a:srgbClr val="1D1D1B"/>
                </a:solidFill>
                <a:latin typeface="Nunito Bold Italics"/>
              </a:rPr>
              <a:t>Loop 3</a:t>
            </a:r>
          </a:p>
        </p:txBody>
      </p:sp>
      <p:sp>
        <p:nvSpPr>
          <p:cNvPr id="51" name="TextBox 51"/>
          <p:cNvSpPr txBox="1"/>
          <p:nvPr/>
        </p:nvSpPr>
        <p:spPr>
          <a:xfrm>
            <a:off x="6623650" y="4986444"/>
            <a:ext cx="1396187" cy="261385"/>
          </a:xfrm>
          <a:prstGeom prst="rect">
            <a:avLst/>
          </a:prstGeom>
        </p:spPr>
        <p:txBody>
          <a:bodyPr lIns="0" tIns="0" rIns="0" bIns="0" rtlCol="0" anchor="t">
            <a:spAutoFit/>
          </a:bodyPr>
          <a:lstStyle/>
          <a:p>
            <a:pPr marL="390767" lvl="1" indent="-195384">
              <a:lnSpc>
                <a:spcPts val="2171"/>
              </a:lnSpc>
              <a:buFont typeface="Arial"/>
              <a:buChar char="•"/>
            </a:pPr>
            <a:r>
              <a:rPr lang="en-US" sz="1809">
                <a:solidFill>
                  <a:srgbClr val="1D1D1B"/>
                </a:solidFill>
                <a:latin typeface="Nunito Bold Italics"/>
              </a:rPr>
              <a:t>Loop 2</a:t>
            </a:r>
          </a:p>
        </p:txBody>
      </p:sp>
      <p:sp>
        <p:nvSpPr>
          <p:cNvPr id="52" name="TextBox 52"/>
          <p:cNvSpPr txBox="1"/>
          <p:nvPr/>
        </p:nvSpPr>
        <p:spPr>
          <a:xfrm>
            <a:off x="6720943" y="7239099"/>
            <a:ext cx="4910015" cy="523875"/>
          </a:xfrm>
          <a:prstGeom prst="rect">
            <a:avLst/>
          </a:prstGeom>
        </p:spPr>
        <p:txBody>
          <a:bodyPr lIns="0" tIns="0" rIns="0" bIns="0" rtlCol="0" anchor="t">
            <a:spAutoFit/>
          </a:bodyPr>
          <a:lstStyle/>
          <a:p>
            <a:pPr>
              <a:lnSpc>
                <a:spcPts val="2160"/>
              </a:lnSpc>
            </a:pPr>
            <a:r>
              <a:rPr lang="en-US" sz="1800">
                <a:solidFill>
                  <a:srgbClr val="1D1D1B"/>
                </a:solidFill>
                <a:latin typeface="Nunito Bold Italics"/>
              </a:rPr>
              <a:t>Diperoleh Sistem Persamaan Linear dari Rangkaian listrik DC 3 Loop</a:t>
            </a:r>
          </a:p>
        </p:txBody>
      </p:sp>
      <p:sp>
        <p:nvSpPr>
          <p:cNvPr id="53" name="TextBox 53"/>
          <p:cNvSpPr txBox="1"/>
          <p:nvPr/>
        </p:nvSpPr>
        <p:spPr>
          <a:xfrm>
            <a:off x="1224448" y="6661118"/>
            <a:ext cx="4334588" cy="1866900"/>
          </a:xfrm>
          <a:prstGeom prst="rect">
            <a:avLst/>
          </a:prstGeom>
        </p:spPr>
        <p:txBody>
          <a:bodyPr lIns="0" tIns="0" rIns="0" bIns="0" rtlCol="0" anchor="t">
            <a:spAutoFit/>
          </a:bodyPr>
          <a:lstStyle/>
          <a:p>
            <a:pPr algn="ctr">
              <a:lnSpc>
                <a:spcPts val="2132"/>
              </a:lnSpc>
            </a:pPr>
            <a:r>
              <a:rPr lang="en-US" sz="1777">
                <a:solidFill>
                  <a:srgbClr val="1D1D1B"/>
                </a:solidFill>
                <a:latin typeface="Nunito Bold"/>
              </a:rPr>
              <a:t> Membuat pemrograman untuk mencari nilai kuat arus (I) dari rangkaian listrik DC 3 loop dengan 3 variabel menggunakan 4 metode penyelesaian sistem persamaan linear (eliminasi Gauss, Gauss Jordan, dekomposisi LU, dan matriks balikan).</a:t>
            </a:r>
          </a:p>
        </p:txBody>
      </p:sp>
      <p:sp>
        <p:nvSpPr>
          <p:cNvPr id="54" name="TextBox 54"/>
          <p:cNvSpPr txBox="1"/>
          <p:nvPr/>
        </p:nvSpPr>
        <p:spPr>
          <a:xfrm>
            <a:off x="12609507" y="3382813"/>
            <a:ext cx="5678493" cy="257175"/>
          </a:xfrm>
          <a:prstGeom prst="rect">
            <a:avLst/>
          </a:prstGeom>
        </p:spPr>
        <p:txBody>
          <a:bodyPr lIns="0" tIns="0" rIns="0" bIns="0" rtlCol="0" anchor="t">
            <a:spAutoFit/>
          </a:bodyPr>
          <a:lstStyle/>
          <a:p>
            <a:pPr>
              <a:lnSpc>
                <a:spcPts val="2160"/>
              </a:lnSpc>
            </a:pPr>
            <a:r>
              <a:rPr lang="en-US" sz="1800">
                <a:solidFill>
                  <a:srgbClr val="1D1D1B"/>
                </a:solidFill>
                <a:latin typeface="Nunito Bold Italics"/>
              </a:rPr>
              <a:t>Matriks dari Sistem Persamaan Linear di samping</a:t>
            </a:r>
          </a:p>
        </p:txBody>
      </p:sp>
      <p:sp>
        <p:nvSpPr>
          <p:cNvPr id="55" name="TextBox 55"/>
          <p:cNvSpPr txBox="1"/>
          <p:nvPr/>
        </p:nvSpPr>
        <p:spPr>
          <a:xfrm>
            <a:off x="12700934" y="5346187"/>
            <a:ext cx="2670477" cy="352425"/>
          </a:xfrm>
          <a:prstGeom prst="rect">
            <a:avLst/>
          </a:prstGeom>
        </p:spPr>
        <p:txBody>
          <a:bodyPr lIns="0" tIns="0" rIns="0" bIns="0" rtlCol="0" anchor="t">
            <a:spAutoFit/>
          </a:bodyPr>
          <a:lstStyle/>
          <a:p>
            <a:pPr algn="ctr">
              <a:lnSpc>
                <a:spcPts val="2811"/>
              </a:lnSpc>
            </a:pPr>
            <a:r>
              <a:rPr lang="en-US" sz="2342">
                <a:solidFill>
                  <a:srgbClr val="1D1D1B"/>
                </a:solidFill>
                <a:latin typeface="Nunito Bold Bold"/>
              </a:rPr>
              <a:t>Eliminasi Gauss</a:t>
            </a:r>
          </a:p>
        </p:txBody>
      </p:sp>
      <p:sp>
        <p:nvSpPr>
          <p:cNvPr id="56" name="TextBox 56"/>
          <p:cNvSpPr txBox="1"/>
          <p:nvPr/>
        </p:nvSpPr>
        <p:spPr>
          <a:xfrm>
            <a:off x="13132096" y="5830013"/>
            <a:ext cx="2746249" cy="257175"/>
          </a:xfrm>
          <a:prstGeom prst="rect">
            <a:avLst/>
          </a:prstGeom>
        </p:spPr>
        <p:txBody>
          <a:bodyPr lIns="0" tIns="0" rIns="0" bIns="0" rtlCol="0" anchor="t">
            <a:spAutoFit/>
          </a:bodyPr>
          <a:lstStyle/>
          <a:p>
            <a:pPr marL="388622" lvl="1" indent="-194311">
              <a:lnSpc>
                <a:spcPts val="2160"/>
              </a:lnSpc>
              <a:buFont typeface="Arial"/>
              <a:buChar char="•"/>
            </a:pPr>
            <a:r>
              <a:rPr lang="en-US" sz="1800">
                <a:solidFill>
                  <a:srgbClr val="1D1D1B"/>
                </a:solidFill>
                <a:latin typeface="Nunito Bold Italics"/>
              </a:rPr>
              <a:t>Forward Elimination</a:t>
            </a:r>
          </a:p>
        </p:txBody>
      </p:sp>
      <p:sp>
        <p:nvSpPr>
          <p:cNvPr id="57" name="TextBox 57"/>
          <p:cNvSpPr txBox="1"/>
          <p:nvPr/>
        </p:nvSpPr>
        <p:spPr>
          <a:xfrm>
            <a:off x="13132096" y="7372449"/>
            <a:ext cx="2746249" cy="257175"/>
          </a:xfrm>
          <a:prstGeom prst="rect">
            <a:avLst/>
          </a:prstGeom>
        </p:spPr>
        <p:txBody>
          <a:bodyPr lIns="0" tIns="0" rIns="0" bIns="0" rtlCol="0" anchor="t">
            <a:spAutoFit/>
          </a:bodyPr>
          <a:lstStyle/>
          <a:p>
            <a:pPr marL="388622" lvl="1" indent="-194311">
              <a:lnSpc>
                <a:spcPts val="2160"/>
              </a:lnSpc>
              <a:buFont typeface="Arial"/>
              <a:buChar char="•"/>
            </a:pPr>
            <a:r>
              <a:rPr lang="en-US" sz="1800">
                <a:solidFill>
                  <a:srgbClr val="1D1D1B"/>
                </a:solidFill>
                <a:latin typeface="Nunito Bold Italics"/>
              </a:rPr>
              <a:t>Back Substitution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24" t="25114" r="8244" b="41682"/>
          <a:stretch>
            <a:fillRect/>
          </a:stretch>
        </p:blipFill>
        <p:spPr>
          <a:xfrm>
            <a:off x="0" y="0"/>
            <a:ext cx="18288000" cy="10287000"/>
          </a:xfrm>
          <a:prstGeom prst="rect">
            <a:avLst/>
          </a:prstGeom>
        </p:spPr>
      </p:pic>
      <p:grpSp>
        <p:nvGrpSpPr>
          <p:cNvPr id="3" name="Group 3"/>
          <p:cNvGrpSpPr/>
          <p:nvPr/>
        </p:nvGrpSpPr>
        <p:grpSpPr>
          <a:xfrm>
            <a:off x="9300086" y="571618"/>
            <a:ext cx="8830558" cy="9143765"/>
            <a:chOff x="0" y="0"/>
            <a:chExt cx="4811154" cy="4981798"/>
          </a:xfrm>
        </p:grpSpPr>
        <p:sp>
          <p:nvSpPr>
            <p:cNvPr id="4" name="Freeform 4"/>
            <p:cNvSpPr/>
            <p:nvPr/>
          </p:nvSpPr>
          <p:spPr>
            <a:xfrm>
              <a:off x="0" y="0"/>
              <a:ext cx="4811154" cy="4981798"/>
            </a:xfrm>
            <a:custGeom>
              <a:avLst/>
              <a:gdLst/>
              <a:ahLst/>
              <a:cxnLst/>
              <a:rect l="l" t="t" r="r" b="b"/>
              <a:pathLst>
                <a:path w="4811154" h="4981798">
                  <a:moveTo>
                    <a:pt x="4686694" y="4981798"/>
                  </a:moveTo>
                  <a:lnTo>
                    <a:pt x="124460" y="4981798"/>
                  </a:lnTo>
                  <a:cubicBezTo>
                    <a:pt x="55880" y="4981798"/>
                    <a:pt x="0" y="4925918"/>
                    <a:pt x="0" y="4857338"/>
                  </a:cubicBezTo>
                  <a:lnTo>
                    <a:pt x="0" y="124460"/>
                  </a:lnTo>
                  <a:cubicBezTo>
                    <a:pt x="0" y="55880"/>
                    <a:pt x="55880" y="0"/>
                    <a:pt x="124460" y="0"/>
                  </a:cubicBezTo>
                  <a:lnTo>
                    <a:pt x="4686694" y="0"/>
                  </a:lnTo>
                  <a:cubicBezTo>
                    <a:pt x="4755274" y="0"/>
                    <a:pt x="4811154" y="55880"/>
                    <a:pt x="4811154" y="124460"/>
                  </a:cubicBezTo>
                  <a:lnTo>
                    <a:pt x="4811154" y="4857338"/>
                  </a:lnTo>
                  <a:cubicBezTo>
                    <a:pt x="4811154" y="4925918"/>
                    <a:pt x="4755274" y="4981798"/>
                    <a:pt x="4686694" y="4981798"/>
                  </a:cubicBezTo>
                  <a:close/>
                </a:path>
              </a:pathLst>
            </a:custGeom>
            <a:solidFill>
              <a:srgbClr val="FAF9F5"/>
            </a:solidFill>
          </p:spPr>
        </p:sp>
      </p:grpSp>
      <p:grpSp>
        <p:nvGrpSpPr>
          <p:cNvPr id="5" name="Group 5"/>
          <p:cNvGrpSpPr/>
          <p:nvPr/>
        </p:nvGrpSpPr>
        <p:grpSpPr>
          <a:xfrm>
            <a:off x="9455559" y="868063"/>
            <a:ext cx="8579834" cy="8752070"/>
            <a:chOff x="0" y="0"/>
            <a:chExt cx="4674552" cy="4768391"/>
          </a:xfrm>
        </p:grpSpPr>
        <p:sp>
          <p:nvSpPr>
            <p:cNvPr id="6" name="Freeform 6"/>
            <p:cNvSpPr/>
            <p:nvPr/>
          </p:nvSpPr>
          <p:spPr>
            <a:xfrm>
              <a:off x="0" y="0"/>
              <a:ext cx="4674552" cy="4768391"/>
            </a:xfrm>
            <a:custGeom>
              <a:avLst/>
              <a:gdLst/>
              <a:ahLst/>
              <a:cxnLst/>
              <a:rect l="l" t="t" r="r" b="b"/>
              <a:pathLst>
                <a:path w="4674552" h="4768391">
                  <a:moveTo>
                    <a:pt x="4550092" y="4768391"/>
                  </a:moveTo>
                  <a:lnTo>
                    <a:pt x="124460" y="4768391"/>
                  </a:lnTo>
                  <a:cubicBezTo>
                    <a:pt x="55880" y="4768391"/>
                    <a:pt x="0" y="4712511"/>
                    <a:pt x="0" y="4643931"/>
                  </a:cubicBezTo>
                  <a:lnTo>
                    <a:pt x="0" y="124460"/>
                  </a:lnTo>
                  <a:cubicBezTo>
                    <a:pt x="0" y="55880"/>
                    <a:pt x="55880" y="0"/>
                    <a:pt x="124460" y="0"/>
                  </a:cubicBezTo>
                  <a:lnTo>
                    <a:pt x="4550092" y="0"/>
                  </a:lnTo>
                  <a:cubicBezTo>
                    <a:pt x="4618672" y="0"/>
                    <a:pt x="4674552" y="55880"/>
                    <a:pt x="4674552" y="124460"/>
                  </a:cubicBezTo>
                  <a:lnTo>
                    <a:pt x="4674552" y="4643931"/>
                  </a:lnTo>
                  <a:cubicBezTo>
                    <a:pt x="4674552" y="4712511"/>
                    <a:pt x="4618672" y="4768391"/>
                    <a:pt x="4550092" y="4768391"/>
                  </a:cubicBezTo>
                  <a:close/>
                </a:path>
              </a:pathLst>
            </a:custGeom>
            <a:solidFill>
              <a:srgbClr val="EFBF6E"/>
            </a:solidFill>
          </p:spPr>
        </p:sp>
      </p:grpSp>
      <p:grpSp>
        <p:nvGrpSpPr>
          <p:cNvPr id="7" name="Group 7"/>
          <p:cNvGrpSpPr/>
          <p:nvPr/>
        </p:nvGrpSpPr>
        <p:grpSpPr>
          <a:xfrm>
            <a:off x="9712498" y="3585117"/>
            <a:ext cx="8043268" cy="5673183"/>
            <a:chOff x="0" y="0"/>
            <a:chExt cx="4382214" cy="3090921"/>
          </a:xfrm>
        </p:grpSpPr>
        <p:sp>
          <p:nvSpPr>
            <p:cNvPr id="8" name="Freeform 8"/>
            <p:cNvSpPr/>
            <p:nvPr/>
          </p:nvSpPr>
          <p:spPr>
            <a:xfrm>
              <a:off x="0" y="0"/>
              <a:ext cx="4382215" cy="3090921"/>
            </a:xfrm>
            <a:custGeom>
              <a:avLst/>
              <a:gdLst/>
              <a:ahLst/>
              <a:cxnLst/>
              <a:rect l="l" t="t" r="r" b="b"/>
              <a:pathLst>
                <a:path w="4382215" h="3090921">
                  <a:moveTo>
                    <a:pt x="4257754" y="3090921"/>
                  </a:moveTo>
                  <a:lnTo>
                    <a:pt x="124460" y="3090921"/>
                  </a:lnTo>
                  <a:cubicBezTo>
                    <a:pt x="55880" y="3090921"/>
                    <a:pt x="0" y="3035041"/>
                    <a:pt x="0" y="2966461"/>
                  </a:cubicBezTo>
                  <a:lnTo>
                    <a:pt x="0" y="124460"/>
                  </a:lnTo>
                  <a:cubicBezTo>
                    <a:pt x="0" y="55880"/>
                    <a:pt x="55880" y="0"/>
                    <a:pt x="124460" y="0"/>
                  </a:cubicBezTo>
                  <a:lnTo>
                    <a:pt x="4257754" y="0"/>
                  </a:lnTo>
                  <a:cubicBezTo>
                    <a:pt x="4326334" y="0"/>
                    <a:pt x="4382215" y="55880"/>
                    <a:pt x="4382215" y="124460"/>
                  </a:cubicBezTo>
                  <a:lnTo>
                    <a:pt x="4382215" y="2966461"/>
                  </a:lnTo>
                  <a:cubicBezTo>
                    <a:pt x="4382215" y="3035041"/>
                    <a:pt x="4326334" y="3090921"/>
                    <a:pt x="4257754" y="3090921"/>
                  </a:cubicBezTo>
                  <a:close/>
                </a:path>
              </a:pathLst>
            </a:custGeom>
            <a:solidFill>
              <a:srgbClr val="FAF9F5"/>
            </a:solidFill>
          </p:spPr>
        </p:sp>
      </p:grpSp>
      <p:grpSp>
        <p:nvGrpSpPr>
          <p:cNvPr id="9" name="Group 9"/>
          <p:cNvGrpSpPr/>
          <p:nvPr/>
        </p:nvGrpSpPr>
        <p:grpSpPr>
          <a:xfrm>
            <a:off x="9712498" y="1119523"/>
            <a:ext cx="8043268" cy="2116356"/>
            <a:chOff x="0" y="0"/>
            <a:chExt cx="4382214" cy="1153055"/>
          </a:xfrm>
        </p:grpSpPr>
        <p:sp>
          <p:nvSpPr>
            <p:cNvPr id="10" name="Freeform 10"/>
            <p:cNvSpPr/>
            <p:nvPr/>
          </p:nvSpPr>
          <p:spPr>
            <a:xfrm>
              <a:off x="0" y="0"/>
              <a:ext cx="4382215" cy="1153055"/>
            </a:xfrm>
            <a:custGeom>
              <a:avLst/>
              <a:gdLst/>
              <a:ahLst/>
              <a:cxnLst/>
              <a:rect l="l" t="t" r="r" b="b"/>
              <a:pathLst>
                <a:path w="4382215" h="1153055">
                  <a:moveTo>
                    <a:pt x="4257754" y="1153055"/>
                  </a:moveTo>
                  <a:lnTo>
                    <a:pt x="124460" y="1153055"/>
                  </a:lnTo>
                  <a:cubicBezTo>
                    <a:pt x="55880" y="1153055"/>
                    <a:pt x="0" y="1097175"/>
                    <a:pt x="0" y="1028594"/>
                  </a:cubicBezTo>
                  <a:lnTo>
                    <a:pt x="0" y="124460"/>
                  </a:lnTo>
                  <a:cubicBezTo>
                    <a:pt x="0" y="55880"/>
                    <a:pt x="55880" y="0"/>
                    <a:pt x="124460" y="0"/>
                  </a:cubicBezTo>
                  <a:lnTo>
                    <a:pt x="4257754" y="0"/>
                  </a:lnTo>
                  <a:cubicBezTo>
                    <a:pt x="4326334" y="0"/>
                    <a:pt x="4382215" y="55880"/>
                    <a:pt x="4382215" y="124460"/>
                  </a:cubicBezTo>
                  <a:lnTo>
                    <a:pt x="4382215" y="1028595"/>
                  </a:lnTo>
                  <a:cubicBezTo>
                    <a:pt x="4382215" y="1097175"/>
                    <a:pt x="4326334" y="1153055"/>
                    <a:pt x="4257754" y="1153055"/>
                  </a:cubicBezTo>
                  <a:close/>
                </a:path>
              </a:pathLst>
            </a:custGeom>
            <a:solidFill>
              <a:srgbClr val="FAF9F5"/>
            </a:solidFill>
          </p:spPr>
        </p:sp>
      </p:grpSp>
      <p:grpSp>
        <p:nvGrpSpPr>
          <p:cNvPr id="11" name="Group 11"/>
          <p:cNvGrpSpPr/>
          <p:nvPr/>
        </p:nvGrpSpPr>
        <p:grpSpPr>
          <a:xfrm>
            <a:off x="240310" y="571618"/>
            <a:ext cx="8830558" cy="9143765"/>
            <a:chOff x="0" y="0"/>
            <a:chExt cx="4811154" cy="4981798"/>
          </a:xfrm>
        </p:grpSpPr>
        <p:sp>
          <p:nvSpPr>
            <p:cNvPr id="12" name="Freeform 12"/>
            <p:cNvSpPr/>
            <p:nvPr/>
          </p:nvSpPr>
          <p:spPr>
            <a:xfrm>
              <a:off x="0" y="0"/>
              <a:ext cx="4811154" cy="4981798"/>
            </a:xfrm>
            <a:custGeom>
              <a:avLst/>
              <a:gdLst/>
              <a:ahLst/>
              <a:cxnLst/>
              <a:rect l="l" t="t" r="r" b="b"/>
              <a:pathLst>
                <a:path w="4811154" h="4981798">
                  <a:moveTo>
                    <a:pt x="4686694" y="4981798"/>
                  </a:moveTo>
                  <a:lnTo>
                    <a:pt x="124460" y="4981798"/>
                  </a:lnTo>
                  <a:cubicBezTo>
                    <a:pt x="55880" y="4981798"/>
                    <a:pt x="0" y="4925918"/>
                    <a:pt x="0" y="4857338"/>
                  </a:cubicBezTo>
                  <a:lnTo>
                    <a:pt x="0" y="124460"/>
                  </a:lnTo>
                  <a:cubicBezTo>
                    <a:pt x="0" y="55880"/>
                    <a:pt x="55880" y="0"/>
                    <a:pt x="124460" y="0"/>
                  </a:cubicBezTo>
                  <a:lnTo>
                    <a:pt x="4686694" y="0"/>
                  </a:lnTo>
                  <a:cubicBezTo>
                    <a:pt x="4755274" y="0"/>
                    <a:pt x="4811154" y="55880"/>
                    <a:pt x="4811154" y="124460"/>
                  </a:cubicBezTo>
                  <a:lnTo>
                    <a:pt x="4811154" y="4857338"/>
                  </a:lnTo>
                  <a:cubicBezTo>
                    <a:pt x="4811154" y="4925918"/>
                    <a:pt x="4755274" y="4981798"/>
                    <a:pt x="4686694" y="4981798"/>
                  </a:cubicBezTo>
                  <a:close/>
                </a:path>
              </a:pathLst>
            </a:custGeom>
            <a:solidFill>
              <a:srgbClr val="FAF9F5"/>
            </a:solidFill>
          </p:spPr>
        </p:sp>
      </p:grpSp>
      <p:grpSp>
        <p:nvGrpSpPr>
          <p:cNvPr id="13" name="Group 13"/>
          <p:cNvGrpSpPr/>
          <p:nvPr/>
        </p:nvGrpSpPr>
        <p:grpSpPr>
          <a:xfrm>
            <a:off x="395784" y="1657232"/>
            <a:ext cx="8579834" cy="7962900"/>
            <a:chOff x="0" y="0"/>
            <a:chExt cx="4674552" cy="4338427"/>
          </a:xfrm>
        </p:grpSpPr>
        <p:sp>
          <p:nvSpPr>
            <p:cNvPr id="14" name="Freeform 14"/>
            <p:cNvSpPr/>
            <p:nvPr/>
          </p:nvSpPr>
          <p:spPr>
            <a:xfrm>
              <a:off x="0" y="0"/>
              <a:ext cx="4674552" cy="4338427"/>
            </a:xfrm>
            <a:custGeom>
              <a:avLst/>
              <a:gdLst/>
              <a:ahLst/>
              <a:cxnLst/>
              <a:rect l="l" t="t" r="r" b="b"/>
              <a:pathLst>
                <a:path w="4674552" h="4338427">
                  <a:moveTo>
                    <a:pt x="4550092" y="4338427"/>
                  </a:moveTo>
                  <a:lnTo>
                    <a:pt x="124460" y="4338427"/>
                  </a:lnTo>
                  <a:cubicBezTo>
                    <a:pt x="55880" y="4338427"/>
                    <a:pt x="0" y="4282548"/>
                    <a:pt x="0" y="4213968"/>
                  </a:cubicBezTo>
                  <a:lnTo>
                    <a:pt x="0" y="124460"/>
                  </a:lnTo>
                  <a:cubicBezTo>
                    <a:pt x="0" y="55880"/>
                    <a:pt x="55880" y="0"/>
                    <a:pt x="124460" y="0"/>
                  </a:cubicBezTo>
                  <a:lnTo>
                    <a:pt x="4550092" y="0"/>
                  </a:lnTo>
                  <a:cubicBezTo>
                    <a:pt x="4618672" y="0"/>
                    <a:pt x="4674552" y="55880"/>
                    <a:pt x="4674552" y="124460"/>
                  </a:cubicBezTo>
                  <a:lnTo>
                    <a:pt x="4674552" y="4213968"/>
                  </a:lnTo>
                  <a:cubicBezTo>
                    <a:pt x="4674552" y="4282548"/>
                    <a:pt x="4618672" y="4338427"/>
                    <a:pt x="4550092" y="4338427"/>
                  </a:cubicBezTo>
                  <a:close/>
                </a:path>
              </a:pathLst>
            </a:custGeom>
            <a:solidFill>
              <a:srgbClr val="EFBF6E"/>
            </a:solidFill>
          </p:spPr>
        </p:sp>
      </p:grpSp>
      <p:grpSp>
        <p:nvGrpSpPr>
          <p:cNvPr id="15" name="Group 15"/>
          <p:cNvGrpSpPr/>
          <p:nvPr/>
        </p:nvGrpSpPr>
        <p:grpSpPr>
          <a:xfrm>
            <a:off x="7637725" y="919065"/>
            <a:ext cx="400915" cy="400915"/>
            <a:chOff x="0" y="0"/>
            <a:chExt cx="660400" cy="660400"/>
          </a:xfrm>
        </p:grpSpPr>
        <p:sp>
          <p:nvSpPr>
            <p:cNvPr id="16" name="Freeform 1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7" name="Group 17"/>
          <p:cNvGrpSpPr/>
          <p:nvPr/>
        </p:nvGrpSpPr>
        <p:grpSpPr>
          <a:xfrm>
            <a:off x="6980375" y="919065"/>
            <a:ext cx="400915" cy="400915"/>
            <a:chOff x="0" y="0"/>
            <a:chExt cx="660400" cy="660400"/>
          </a:xfrm>
        </p:grpSpPr>
        <p:sp>
          <p:nvSpPr>
            <p:cNvPr id="18" name="Freeform 1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9" name="Group 19"/>
          <p:cNvGrpSpPr/>
          <p:nvPr/>
        </p:nvGrpSpPr>
        <p:grpSpPr>
          <a:xfrm>
            <a:off x="8295076" y="919065"/>
            <a:ext cx="400915" cy="400915"/>
            <a:chOff x="0" y="0"/>
            <a:chExt cx="660400" cy="660400"/>
          </a:xfrm>
        </p:grpSpPr>
        <p:sp>
          <p:nvSpPr>
            <p:cNvPr id="20" name="Freeform 20"/>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1" name="Group 21"/>
          <p:cNvGrpSpPr/>
          <p:nvPr/>
        </p:nvGrpSpPr>
        <p:grpSpPr>
          <a:xfrm>
            <a:off x="633955" y="1942982"/>
            <a:ext cx="8043268" cy="3074076"/>
            <a:chOff x="0" y="0"/>
            <a:chExt cx="4382214" cy="1674849"/>
          </a:xfrm>
        </p:grpSpPr>
        <p:sp>
          <p:nvSpPr>
            <p:cNvPr id="22" name="Freeform 22"/>
            <p:cNvSpPr/>
            <p:nvPr/>
          </p:nvSpPr>
          <p:spPr>
            <a:xfrm>
              <a:off x="0" y="0"/>
              <a:ext cx="4382215" cy="1674849"/>
            </a:xfrm>
            <a:custGeom>
              <a:avLst/>
              <a:gdLst/>
              <a:ahLst/>
              <a:cxnLst/>
              <a:rect l="l" t="t" r="r" b="b"/>
              <a:pathLst>
                <a:path w="4382215" h="1674849">
                  <a:moveTo>
                    <a:pt x="4257754" y="1674849"/>
                  </a:moveTo>
                  <a:lnTo>
                    <a:pt x="124460" y="1674849"/>
                  </a:lnTo>
                  <a:cubicBezTo>
                    <a:pt x="55880" y="1674849"/>
                    <a:pt x="0" y="1618969"/>
                    <a:pt x="0" y="1550389"/>
                  </a:cubicBezTo>
                  <a:lnTo>
                    <a:pt x="0" y="124460"/>
                  </a:lnTo>
                  <a:cubicBezTo>
                    <a:pt x="0" y="55880"/>
                    <a:pt x="55880" y="0"/>
                    <a:pt x="124460" y="0"/>
                  </a:cubicBezTo>
                  <a:lnTo>
                    <a:pt x="4257754" y="0"/>
                  </a:lnTo>
                  <a:cubicBezTo>
                    <a:pt x="4326334" y="0"/>
                    <a:pt x="4382215" y="55880"/>
                    <a:pt x="4382215" y="124460"/>
                  </a:cubicBezTo>
                  <a:lnTo>
                    <a:pt x="4382215" y="1550389"/>
                  </a:lnTo>
                  <a:cubicBezTo>
                    <a:pt x="4382215" y="1618969"/>
                    <a:pt x="4326334" y="1674849"/>
                    <a:pt x="4257754" y="1674849"/>
                  </a:cubicBezTo>
                  <a:close/>
                </a:path>
              </a:pathLst>
            </a:custGeom>
            <a:solidFill>
              <a:srgbClr val="FAF9F5"/>
            </a:solidFill>
          </p:spPr>
        </p:sp>
      </p:grpSp>
      <p:grpSp>
        <p:nvGrpSpPr>
          <p:cNvPr id="23" name="Group 23"/>
          <p:cNvGrpSpPr/>
          <p:nvPr/>
        </p:nvGrpSpPr>
        <p:grpSpPr>
          <a:xfrm>
            <a:off x="652723" y="5169458"/>
            <a:ext cx="8043268" cy="4165042"/>
            <a:chOff x="0" y="0"/>
            <a:chExt cx="4382214" cy="2269240"/>
          </a:xfrm>
        </p:grpSpPr>
        <p:sp>
          <p:nvSpPr>
            <p:cNvPr id="24" name="Freeform 24"/>
            <p:cNvSpPr/>
            <p:nvPr/>
          </p:nvSpPr>
          <p:spPr>
            <a:xfrm>
              <a:off x="0" y="0"/>
              <a:ext cx="4382215" cy="2269240"/>
            </a:xfrm>
            <a:custGeom>
              <a:avLst/>
              <a:gdLst/>
              <a:ahLst/>
              <a:cxnLst/>
              <a:rect l="l" t="t" r="r" b="b"/>
              <a:pathLst>
                <a:path w="4382215" h="2269240">
                  <a:moveTo>
                    <a:pt x="4257754" y="2269240"/>
                  </a:moveTo>
                  <a:lnTo>
                    <a:pt x="124460" y="2269240"/>
                  </a:lnTo>
                  <a:cubicBezTo>
                    <a:pt x="55880" y="2269240"/>
                    <a:pt x="0" y="2213360"/>
                    <a:pt x="0" y="2144780"/>
                  </a:cubicBezTo>
                  <a:lnTo>
                    <a:pt x="0" y="124460"/>
                  </a:lnTo>
                  <a:cubicBezTo>
                    <a:pt x="0" y="55880"/>
                    <a:pt x="55880" y="0"/>
                    <a:pt x="124460" y="0"/>
                  </a:cubicBezTo>
                  <a:lnTo>
                    <a:pt x="4257754" y="0"/>
                  </a:lnTo>
                  <a:cubicBezTo>
                    <a:pt x="4326334" y="0"/>
                    <a:pt x="4382215" y="55880"/>
                    <a:pt x="4382215" y="124460"/>
                  </a:cubicBezTo>
                  <a:lnTo>
                    <a:pt x="4382215" y="2144780"/>
                  </a:lnTo>
                  <a:cubicBezTo>
                    <a:pt x="4382215" y="2213360"/>
                    <a:pt x="4326334" y="2269240"/>
                    <a:pt x="4257754" y="2269240"/>
                  </a:cubicBezTo>
                  <a:close/>
                </a:path>
              </a:pathLst>
            </a:custGeom>
            <a:solidFill>
              <a:srgbClr val="FAF9F5"/>
            </a:solidFill>
          </p:spPr>
        </p:sp>
      </p:grpSp>
      <p:pic>
        <p:nvPicPr>
          <p:cNvPr id="25" name="Picture 25"/>
          <p:cNvPicPr>
            <a:picLocks noChangeAspect="1"/>
          </p:cNvPicPr>
          <p:nvPr/>
        </p:nvPicPr>
        <p:blipFill>
          <a:blip r:embed="rId3"/>
          <a:srcRect/>
          <a:stretch>
            <a:fillRect/>
          </a:stretch>
        </p:blipFill>
        <p:spPr>
          <a:xfrm>
            <a:off x="2820167" y="2597285"/>
            <a:ext cx="3579721" cy="1277187"/>
          </a:xfrm>
          <a:prstGeom prst="rect">
            <a:avLst/>
          </a:prstGeom>
        </p:spPr>
      </p:pic>
      <p:sp>
        <p:nvSpPr>
          <p:cNvPr id="26" name="TextBox 26"/>
          <p:cNvSpPr txBox="1"/>
          <p:nvPr/>
        </p:nvSpPr>
        <p:spPr>
          <a:xfrm>
            <a:off x="946153" y="3974503"/>
            <a:ext cx="1619933" cy="314325"/>
          </a:xfrm>
          <a:prstGeom prst="rect">
            <a:avLst/>
          </a:prstGeom>
        </p:spPr>
        <p:txBody>
          <a:bodyPr lIns="0" tIns="0" rIns="0" bIns="0" rtlCol="0" anchor="t">
            <a:spAutoFit/>
          </a:bodyPr>
          <a:lstStyle/>
          <a:p>
            <a:pPr marL="453390" lvl="1" indent="-226695">
              <a:lnSpc>
                <a:spcPts val="2520"/>
              </a:lnSpc>
              <a:buFont typeface="Arial"/>
              <a:buChar char="•"/>
            </a:pPr>
            <a:r>
              <a:rPr lang="en-US" sz="2100">
                <a:solidFill>
                  <a:srgbClr val="1D1D1B"/>
                </a:solidFill>
                <a:latin typeface="Nunito Bold Italics"/>
              </a:rPr>
              <a:t>Eliminasi</a:t>
            </a:r>
          </a:p>
        </p:txBody>
      </p:sp>
      <p:pic>
        <p:nvPicPr>
          <p:cNvPr id="27" name="Picture 27"/>
          <p:cNvPicPr>
            <a:picLocks noChangeAspect="1"/>
          </p:cNvPicPr>
          <p:nvPr/>
        </p:nvPicPr>
        <p:blipFill>
          <a:blip r:embed="rId4"/>
          <a:srcRect t="14793" b="19144"/>
          <a:stretch>
            <a:fillRect/>
          </a:stretch>
        </p:blipFill>
        <p:spPr>
          <a:xfrm>
            <a:off x="2385351" y="3874472"/>
            <a:ext cx="5452832" cy="1056391"/>
          </a:xfrm>
          <a:prstGeom prst="rect">
            <a:avLst/>
          </a:prstGeom>
        </p:spPr>
      </p:pic>
      <p:pic>
        <p:nvPicPr>
          <p:cNvPr id="28" name="Picture 28"/>
          <p:cNvPicPr>
            <a:picLocks noChangeAspect="1"/>
          </p:cNvPicPr>
          <p:nvPr/>
        </p:nvPicPr>
        <p:blipFill>
          <a:blip r:embed="rId5"/>
          <a:srcRect/>
          <a:stretch>
            <a:fillRect/>
          </a:stretch>
        </p:blipFill>
        <p:spPr>
          <a:xfrm>
            <a:off x="12093411" y="4036380"/>
            <a:ext cx="3304131" cy="1961356"/>
          </a:xfrm>
          <a:prstGeom prst="rect">
            <a:avLst/>
          </a:prstGeom>
        </p:spPr>
      </p:pic>
      <p:pic>
        <p:nvPicPr>
          <p:cNvPr id="29" name="Picture 29"/>
          <p:cNvPicPr>
            <a:picLocks noChangeAspect="1"/>
          </p:cNvPicPr>
          <p:nvPr/>
        </p:nvPicPr>
        <p:blipFill>
          <a:blip r:embed="rId6"/>
          <a:srcRect/>
          <a:stretch>
            <a:fillRect/>
          </a:stretch>
        </p:blipFill>
        <p:spPr>
          <a:xfrm>
            <a:off x="11432154" y="6401694"/>
            <a:ext cx="5101493" cy="1028994"/>
          </a:xfrm>
          <a:prstGeom prst="rect">
            <a:avLst/>
          </a:prstGeom>
        </p:spPr>
      </p:pic>
      <p:pic>
        <p:nvPicPr>
          <p:cNvPr id="30" name="Picture 30"/>
          <p:cNvPicPr>
            <a:picLocks noChangeAspect="1"/>
          </p:cNvPicPr>
          <p:nvPr/>
        </p:nvPicPr>
        <p:blipFill>
          <a:blip r:embed="rId7"/>
          <a:srcRect/>
          <a:stretch>
            <a:fillRect/>
          </a:stretch>
        </p:blipFill>
        <p:spPr>
          <a:xfrm>
            <a:off x="10426781" y="7920618"/>
            <a:ext cx="7112238" cy="1130596"/>
          </a:xfrm>
          <a:prstGeom prst="rect">
            <a:avLst/>
          </a:prstGeom>
        </p:spPr>
      </p:pic>
      <p:pic>
        <p:nvPicPr>
          <p:cNvPr id="31" name="Picture 31"/>
          <p:cNvPicPr>
            <a:picLocks noChangeAspect="1"/>
          </p:cNvPicPr>
          <p:nvPr/>
        </p:nvPicPr>
        <p:blipFill>
          <a:blip r:embed="rId8"/>
          <a:srcRect/>
          <a:stretch>
            <a:fillRect/>
          </a:stretch>
        </p:blipFill>
        <p:spPr>
          <a:xfrm>
            <a:off x="3393075" y="5211063"/>
            <a:ext cx="2433906" cy="1390803"/>
          </a:xfrm>
          <a:prstGeom prst="rect">
            <a:avLst/>
          </a:prstGeom>
        </p:spPr>
      </p:pic>
      <p:pic>
        <p:nvPicPr>
          <p:cNvPr id="32" name="Picture 32"/>
          <p:cNvPicPr>
            <a:picLocks noChangeAspect="1"/>
          </p:cNvPicPr>
          <p:nvPr/>
        </p:nvPicPr>
        <p:blipFill>
          <a:blip r:embed="rId9"/>
          <a:srcRect/>
          <a:stretch>
            <a:fillRect/>
          </a:stretch>
        </p:blipFill>
        <p:spPr>
          <a:xfrm>
            <a:off x="3667573" y="6455632"/>
            <a:ext cx="5009651" cy="1150014"/>
          </a:xfrm>
          <a:prstGeom prst="rect">
            <a:avLst/>
          </a:prstGeom>
        </p:spPr>
      </p:pic>
      <p:pic>
        <p:nvPicPr>
          <p:cNvPr id="33" name="Picture 33"/>
          <p:cNvPicPr>
            <a:picLocks noChangeAspect="1"/>
          </p:cNvPicPr>
          <p:nvPr/>
        </p:nvPicPr>
        <p:blipFill>
          <a:blip r:embed="rId10"/>
          <a:srcRect/>
          <a:stretch>
            <a:fillRect/>
          </a:stretch>
        </p:blipFill>
        <p:spPr>
          <a:xfrm>
            <a:off x="3667573" y="7598790"/>
            <a:ext cx="4717808" cy="1670890"/>
          </a:xfrm>
          <a:prstGeom prst="rect">
            <a:avLst/>
          </a:prstGeom>
        </p:spPr>
      </p:pic>
      <p:pic>
        <p:nvPicPr>
          <p:cNvPr id="34" name="Picture 34"/>
          <p:cNvPicPr>
            <a:picLocks noChangeAspect="1"/>
          </p:cNvPicPr>
          <p:nvPr/>
        </p:nvPicPr>
        <p:blipFill>
          <a:blip r:embed="rId11"/>
          <a:srcRect/>
          <a:stretch>
            <a:fillRect/>
          </a:stretch>
        </p:blipFill>
        <p:spPr>
          <a:xfrm>
            <a:off x="11239551" y="1566407"/>
            <a:ext cx="4848706" cy="804394"/>
          </a:xfrm>
          <a:prstGeom prst="rect">
            <a:avLst/>
          </a:prstGeom>
        </p:spPr>
      </p:pic>
      <p:pic>
        <p:nvPicPr>
          <p:cNvPr id="35" name="Picture 35"/>
          <p:cNvPicPr>
            <a:picLocks noChangeAspect="1"/>
          </p:cNvPicPr>
          <p:nvPr/>
        </p:nvPicPr>
        <p:blipFill>
          <a:blip r:embed="rId12"/>
          <a:srcRect/>
          <a:stretch>
            <a:fillRect/>
          </a:stretch>
        </p:blipFill>
        <p:spPr>
          <a:xfrm>
            <a:off x="11340444" y="2597285"/>
            <a:ext cx="4787376" cy="759231"/>
          </a:xfrm>
          <a:prstGeom prst="rect">
            <a:avLst/>
          </a:prstGeom>
        </p:spPr>
      </p:pic>
      <p:sp>
        <p:nvSpPr>
          <p:cNvPr id="36" name="TextBox 36"/>
          <p:cNvSpPr txBox="1"/>
          <p:nvPr/>
        </p:nvSpPr>
        <p:spPr>
          <a:xfrm>
            <a:off x="946153" y="2653739"/>
            <a:ext cx="1619933" cy="314325"/>
          </a:xfrm>
          <a:prstGeom prst="rect">
            <a:avLst/>
          </a:prstGeom>
        </p:spPr>
        <p:txBody>
          <a:bodyPr lIns="0" tIns="0" rIns="0" bIns="0" rtlCol="0" anchor="t">
            <a:spAutoFit/>
          </a:bodyPr>
          <a:lstStyle/>
          <a:p>
            <a:pPr marL="453390" lvl="1" indent="-226695">
              <a:lnSpc>
                <a:spcPts val="2520"/>
              </a:lnSpc>
              <a:buFont typeface="Arial"/>
              <a:buChar char="•"/>
            </a:pPr>
            <a:r>
              <a:rPr lang="en-US" sz="2100">
                <a:solidFill>
                  <a:srgbClr val="1D1D1B"/>
                </a:solidFill>
                <a:latin typeface="Nunito Bold Italics"/>
              </a:rPr>
              <a:t>Pivoting</a:t>
            </a:r>
          </a:p>
        </p:txBody>
      </p:sp>
      <p:sp>
        <p:nvSpPr>
          <p:cNvPr id="37" name="TextBox 37"/>
          <p:cNvSpPr txBox="1"/>
          <p:nvPr/>
        </p:nvSpPr>
        <p:spPr>
          <a:xfrm>
            <a:off x="946153" y="925213"/>
            <a:ext cx="2546561" cy="445770"/>
          </a:xfrm>
          <a:prstGeom prst="rect">
            <a:avLst/>
          </a:prstGeom>
        </p:spPr>
        <p:txBody>
          <a:bodyPr lIns="0" tIns="0" rIns="0" bIns="0" rtlCol="0" anchor="t">
            <a:spAutoFit/>
          </a:bodyPr>
          <a:lstStyle/>
          <a:p>
            <a:pPr>
              <a:lnSpc>
                <a:spcPts val="3300"/>
              </a:lnSpc>
            </a:pPr>
            <a:r>
              <a:rPr lang="en-US" sz="3300">
                <a:solidFill>
                  <a:srgbClr val="1D1D1B"/>
                </a:solidFill>
                <a:latin typeface="Nunito"/>
              </a:rPr>
              <a:t>Math eq</a:t>
            </a:r>
          </a:p>
        </p:txBody>
      </p:sp>
      <p:sp>
        <p:nvSpPr>
          <p:cNvPr id="38" name="TextBox 38"/>
          <p:cNvSpPr txBox="1"/>
          <p:nvPr/>
        </p:nvSpPr>
        <p:spPr>
          <a:xfrm>
            <a:off x="791070" y="2148469"/>
            <a:ext cx="3657977" cy="352425"/>
          </a:xfrm>
          <a:prstGeom prst="rect">
            <a:avLst/>
          </a:prstGeom>
        </p:spPr>
        <p:txBody>
          <a:bodyPr lIns="0" tIns="0" rIns="0" bIns="0" rtlCol="0" anchor="t">
            <a:spAutoFit/>
          </a:bodyPr>
          <a:lstStyle/>
          <a:p>
            <a:pPr algn="ctr">
              <a:lnSpc>
                <a:spcPts val="2811"/>
              </a:lnSpc>
            </a:pPr>
            <a:r>
              <a:rPr lang="en-US" sz="2342">
                <a:solidFill>
                  <a:srgbClr val="1D1D1B"/>
                </a:solidFill>
                <a:latin typeface="Nunito Bold Bold"/>
              </a:rPr>
              <a:t>Eliminasi Gauss-Jordan</a:t>
            </a:r>
          </a:p>
        </p:txBody>
      </p:sp>
      <p:sp>
        <p:nvSpPr>
          <p:cNvPr id="39" name="TextBox 39"/>
          <p:cNvSpPr txBox="1"/>
          <p:nvPr/>
        </p:nvSpPr>
        <p:spPr>
          <a:xfrm>
            <a:off x="10005928" y="3734566"/>
            <a:ext cx="3657977" cy="352425"/>
          </a:xfrm>
          <a:prstGeom prst="rect">
            <a:avLst/>
          </a:prstGeom>
        </p:spPr>
        <p:txBody>
          <a:bodyPr lIns="0" tIns="0" rIns="0" bIns="0" rtlCol="0" anchor="t">
            <a:spAutoFit/>
          </a:bodyPr>
          <a:lstStyle/>
          <a:p>
            <a:pPr>
              <a:lnSpc>
                <a:spcPts val="2811"/>
              </a:lnSpc>
            </a:pPr>
            <a:r>
              <a:rPr lang="en-US" sz="2342">
                <a:solidFill>
                  <a:srgbClr val="1D1D1B"/>
                </a:solidFill>
                <a:latin typeface="Nunito Bold Bold"/>
              </a:rPr>
              <a:t>Dekomposisi LU</a:t>
            </a:r>
          </a:p>
        </p:txBody>
      </p:sp>
      <p:sp>
        <p:nvSpPr>
          <p:cNvPr id="40" name="TextBox 40"/>
          <p:cNvSpPr txBox="1"/>
          <p:nvPr/>
        </p:nvSpPr>
        <p:spPr>
          <a:xfrm>
            <a:off x="10005928" y="5906465"/>
            <a:ext cx="3190776" cy="314325"/>
          </a:xfrm>
          <a:prstGeom prst="rect">
            <a:avLst/>
          </a:prstGeom>
        </p:spPr>
        <p:txBody>
          <a:bodyPr lIns="0" tIns="0" rIns="0" bIns="0" rtlCol="0" anchor="t">
            <a:spAutoFit/>
          </a:bodyPr>
          <a:lstStyle/>
          <a:p>
            <a:pPr marL="453390" lvl="1" indent="-226695">
              <a:lnSpc>
                <a:spcPts val="2520"/>
              </a:lnSpc>
              <a:buFont typeface="Arial"/>
              <a:buChar char="•"/>
            </a:pPr>
            <a:r>
              <a:rPr lang="en-US" sz="2100">
                <a:solidFill>
                  <a:srgbClr val="1D1D1B"/>
                </a:solidFill>
                <a:latin typeface="Nunito Bold Italics"/>
              </a:rPr>
              <a:t>Forward subtitution</a:t>
            </a:r>
          </a:p>
        </p:txBody>
      </p:sp>
      <p:sp>
        <p:nvSpPr>
          <p:cNvPr id="41" name="TextBox 41"/>
          <p:cNvSpPr txBox="1"/>
          <p:nvPr/>
        </p:nvSpPr>
        <p:spPr>
          <a:xfrm>
            <a:off x="10005928" y="7496108"/>
            <a:ext cx="3190776" cy="314325"/>
          </a:xfrm>
          <a:prstGeom prst="rect">
            <a:avLst/>
          </a:prstGeom>
        </p:spPr>
        <p:txBody>
          <a:bodyPr lIns="0" tIns="0" rIns="0" bIns="0" rtlCol="0" anchor="t">
            <a:spAutoFit/>
          </a:bodyPr>
          <a:lstStyle/>
          <a:p>
            <a:pPr marL="453390" lvl="1" indent="-226695">
              <a:lnSpc>
                <a:spcPts val="2520"/>
              </a:lnSpc>
              <a:buFont typeface="Arial"/>
              <a:buChar char="•"/>
            </a:pPr>
            <a:r>
              <a:rPr lang="en-US" sz="2100">
                <a:solidFill>
                  <a:srgbClr val="1D1D1B"/>
                </a:solidFill>
                <a:latin typeface="Nunito Bold Italics"/>
              </a:rPr>
              <a:t>Back subtitution</a:t>
            </a:r>
          </a:p>
        </p:txBody>
      </p:sp>
      <p:sp>
        <p:nvSpPr>
          <p:cNvPr id="42" name="TextBox 42"/>
          <p:cNvSpPr txBox="1"/>
          <p:nvPr/>
        </p:nvSpPr>
        <p:spPr>
          <a:xfrm>
            <a:off x="991179" y="5357613"/>
            <a:ext cx="3657977" cy="352425"/>
          </a:xfrm>
          <a:prstGeom prst="rect">
            <a:avLst/>
          </a:prstGeom>
        </p:spPr>
        <p:txBody>
          <a:bodyPr lIns="0" tIns="0" rIns="0" bIns="0" rtlCol="0" anchor="t">
            <a:spAutoFit/>
          </a:bodyPr>
          <a:lstStyle/>
          <a:p>
            <a:pPr>
              <a:lnSpc>
                <a:spcPts val="2811"/>
              </a:lnSpc>
            </a:pPr>
            <a:r>
              <a:rPr lang="en-US" sz="2342">
                <a:solidFill>
                  <a:srgbClr val="1D1D1B"/>
                </a:solidFill>
                <a:latin typeface="Nunito Bold Bold"/>
              </a:rPr>
              <a:t>Matriks Balikan</a:t>
            </a:r>
          </a:p>
        </p:txBody>
      </p:sp>
      <p:sp>
        <p:nvSpPr>
          <p:cNvPr id="43" name="TextBox 43"/>
          <p:cNvSpPr txBox="1"/>
          <p:nvPr/>
        </p:nvSpPr>
        <p:spPr>
          <a:xfrm>
            <a:off x="791070" y="6601867"/>
            <a:ext cx="3190776" cy="314325"/>
          </a:xfrm>
          <a:prstGeom prst="rect">
            <a:avLst/>
          </a:prstGeom>
        </p:spPr>
        <p:txBody>
          <a:bodyPr lIns="0" tIns="0" rIns="0" bIns="0" rtlCol="0" anchor="t">
            <a:spAutoFit/>
          </a:bodyPr>
          <a:lstStyle/>
          <a:p>
            <a:pPr marL="453390" lvl="1" indent="-226695">
              <a:lnSpc>
                <a:spcPts val="2520"/>
              </a:lnSpc>
              <a:buFont typeface="Arial"/>
              <a:buChar char="•"/>
            </a:pPr>
            <a:r>
              <a:rPr lang="en-US" sz="2100">
                <a:solidFill>
                  <a:srgbClr val="1D1D1B"/>
                </a:solidFill>
                <a:latin typeface="Nunito Bold Italics"/>
              </a:rPr>
              <a:t>Forward subtitution</a:t>
            </a:r>
          </a:p>
        </p:txBody>
      </p:sp>
      <p:sp>
        <p:nvSpPr>
          <p:cNvPr id="44" name="TextBox 44"/>
          <p:cNvSpPr txBox="1"/>
          <p:nvPr/>
        </p:nvSpPr>
        <p:spPr>
          <a:xfrm>
            <a:off x="791070" y="7805671"/>
            <a:ext cx="3190776" cy="314325"/>
          </a:xfrm>
          <a:prstGeom prst="rect">
            <a:avLst/>
          </a:prstGeom>
        </p:spPr>
        <p:txBody>
          <a:bodyPr lIns="0" tIns="0" rIns="0" bIns="0" rtlCol="0" anchor="t">
            <a:spAutoFit/>
          </a:bodyPr>
          <a:lstStyle/>
          <a:p>
            <a:pPr marL="453390" lvl="1" indent="-226695">
              <a:lnSpc>
                <a:spcPts val="2520"/>
              </a:lnSpc>
              <a:buFont typeface="Arial"/>
              <a:buChar char="•"/>
            </a:pPr>
            <a:r>
              <a:rPr lang="en-US" sz="2100">
                <a:solidFill>
                  <a:srgbClr val="1D1D1B"/>
                </a:solidFill>
                <a:latin typeface="Nunito Bold Italics"/>
              </a:rPr>
              <a:t>Backward subtitution</a:t>
            </a:r>
          </a:p>
        </p:txBody>
      </p:sp>
      <p:sp>
        <p:nvSpPr>
          <p:cNvPr id="45" name="TextBox 45"/>
          <p:cNvSpPr txBox="1"/>
          <p:nvPr/>
        </p:nvSpPr>
        <p:spPr>
          <a:xfrm>
            <a:off x="10005928" y="1319980"/>
            <a:ext cx="3190776" cy="314325"/>
          </a:xfrm>
          <a:prstGeom prst="rect">
            <a:avLst/>
          </a:prstGeom>
        </p:spPr>
        <p:txBody>
          <a:bodyPr lIns="0" tIns="0" rIns="0" bIns="0" rtlCol="0" anchor="t">
            <a:spAutoFit/>
          </a:bodyPr>
          <a:lstStyle/>
          <a:p>
            <a:pPr marL="453390" lvl="1" indent="-226695">
              <a:lnSpc>
                <a:spcPts val="2520"/>
              </a:lnSpc>
              <a:buFont typeface="Arial"/>
              <a:buChar char="•"/>
            </a:pPr>
            <a:r>
              <a:rPr lang="en-US" sz="2100">
                <a:solidFill>
                  <a:srgbClr val="1D1D1B"/>
                </a:solidFill>
                <a:latin typeface="Nunito Bold Italics"/>
              </a:rPr>
              <a:t>Inverse Matriks</a:t>
            </a:r>
          </a:p>
        </p:txBody>
      </p:sp>
      <p:sp>
        <p:nvSpPr>
          <p:cNvPr id="46" name="TextBox 46"/>
          <p:cNvSpPr txBox="1"/>
          <p:nvPr/>
        </p:nvSpPr>
        <p:spPr>
          <a:xfrm>
            <a:off x="10005928" y="2370800"/>
            <a:ext cx="3190776" cy="314325"/>
          </a:xfrm>
          <a:prstGeom prst="rect">
            <a:avLst/>
          </a:prstGeom>
        </p:spPr>
        <p:txBody>
          <a:bodyPr lIns="0" tIns="0" rIns="0" bIns="0" rtlCol="0" anchor="t">
            <a:spAutoFit/>
          </a:bodyPr>
          <a:lstStyle/>
          <a:p>
            <a:pPr marL="453390" lvl="1" indent="-226695">
              <a:lnSpc>
                <a:spcPts val="2520"/>
              </a:lnSpc>
              <a:buFont typeface="Arial"/>
              <a:buChar char="•"/>
            </a:pPr>
            <a:r>
              <a:rPr lang="en-US" sz="2100">
                <a:solidFill>
                  <a:srgbClr val="1D1D1B"/>
                </a:solidFill>
                <a:latin typeface="Nunito Bold Italics"/>
              </a:rPr>
              <a:t>Solusi I1, I2, dan I3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DEDD"/>
        </a:solidFill>
        <a:effectLst/>
      </p:bgPr>
    </p:bg>
    <p:spTree>
      <p:nvGrpSpPr>
        <p:cNvPr id="1" name=""/>
        <p:cNvGrpSpPr/>
        <p:nvPr/>
      </p:nvGrpSpPr>
      <p:grpSpPr>
        <a:xfrm>
          <a:off x="0" y="0"/>
          <a:ext cx="0" cy="0"/>
          <a:chOff x="0" y="0"/>
          <a:chExt cx="0" cy="0"/>
        </a:xfrm>
      </p:grpSpPr>
      <p:grpSp>
        <p:nvGrpSpPr>
          <p:cNvPr id="2" name="Group 2"/>
          <p:cNvGrpSpPr/>
          <p:nvPr/>
        </p:nvGrpSpPr>
        <p:grpSpPr>
          <a:xfrm>
            <a:off x="1918345" y="388896"/>
            <a:ext cx="14596178" cy="1001754"/>
            <a:chOff x="0" y="0"/>
            <a:chExt cx="17505273" cy="1201409"/>
          </a:xfrm>
        </p:grpSpPr>
        <p:sp>
          <p:nvSpPr>
            <p:cNvPr id="3" name="Freeform 3"/>
            <p:cNvSpPr/>
            <p:nvPr/>
          </p:nvSpPr>
          <p:spPr>
            <a:xfrm>
              <a:off x="0" y="0"/>
              <a:ext cx="17506542" cy="1201409"/>
            </a:xfrm>
            <a:custGeom>
              <a:avLst/>
              <a:gdLst/>
              <a:ahLst/>
              <a:cxnLst/>
              <a:rect l="l" t="t" r="r" b="b"/>
              <a:pathLst>
                <a:path w="17506542" h="1201409">
                  <a:moveTo>
                    <a:pt x="16952823" y="1201409"/>
                  </a:moveTo>
                  <a:lnTo>
                    <a:pt x="553720" y="1201409"/>
                  </a:lnTo>
                  <a:cubicBezTo>
                    <a:pt x="247650" y="1201409"/>
                    <a:pt x="0" y="932450"/>
                    <a:pt x="0" y="601403"/>
                  </a:cubicBezTo>
                  <a:cubicBezTo>
                    <a:pt x="0" y="268976"/>
                    <a:pt x="247650" y="0"/>
                    <a:pt x="553720" y="0"/>
                  </a:cubicBezTo>
                  <a:lnTo>
                    <a:pt x="16952823" y="0"/>
                  </a:lnTo>
                  <a:cubicBezTo>
                    <a:pt x="17258892" y="0"/>
                    <a:pt x="17506542" y="268976"/>
                    <a:pt x="17506542" y="601403"/>
                  </a:cubicBezTo>
                  <a:cubicBezTo>
                    <a:pt x="17505273" y="932450"/>
                    <a:pt x="17257623" y="1201409"/>
                    <a:pt x="16952823" y="1201409"/>
                  </a:cubicBezTo>
                  <a:close/>
                </a:path>
              </a:pathLst>
            </a:custGeom>
            <a:solidFill>
              <a:srgbClr val="FAF9F5"/>
            </a:solidFill>
          </p:spPr>
        </p:sp>
      </p:grpSp>
      <p:sp>
        <p:nvSpPr>
          <p:cNvPr id="4" name="TextBox 4"/>
          <p:cNvSpPr txBox="1"/>
          <p:nvPr/>
        </p:nvSpPr>
        <p:spPr>
          <a:xfrm>
            <a:off x="6248919" y="527823"/>
            <a:ext cx="6006570" cy="723900"/>
          </a:xfrm>
          <a:prstGeom prst="rect">
            <a:avLst/>
          </a:prstGeom>
        </p:spPr>
        <p:txBody>
          <a:bodyPr lIns="0" tIns="0" rIns="0" bIns="0" rtlCol="0" anchor="t">
            <a:spAutoFit/>
          </a:bodyPr>
          <a:lstStyle/>
          <a:p>
            <a:pPr algn="ctr">
              <a:lnSpc>
                <a:spcPts val="5759"/>
              </a:lnSpc>
            </a:pPr>
            <a:r>
              <a:rPr lang="en-US" sz="4799" u="sng" spc="19">
                <a:solidFill>
                  <a:srgbClr val="1D1D1B"/>
                </a:solidFill>
                <a:latin typeface="Nunito Bold Bold Italics"/>
              </a:rPr>
              <a:t>ELIMINASI GAUSS</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51905" y="651648"/>
            <a:ext cx="476250" cy="476250"/>
          </a:xfrm>
          <a:prstGeom prst="rect">
            <a:avLst/>
          </a:prstGeom>
        </p:spPr>
      </p:pic>
      <p:grpSp>
        <p:nvGrpSpPr>
          <p:cNvPr id="6" name="Group 6"/>
          <p:cNvGrpSpPr/>
          <p:nvPr/>
        </p:nvGrpSpPr>
        <p:grpSpPr>
          <a:xfrm>
            <a:off x="272743" y="2044943"/>
            <a:ext cx="10956413" cy="7623762"/>
            <a:chOff x="0" y="0"/>
            <a:chExt cx="5969383" cy="4153655"/>
          </a:xfrm>
        </p:grpSpPr>
        <p:sp>
          <p:nvSpPr>
            <p:cNvPr id="7" name="Freeform 7"/>
            <p:cNvSpPr/>
            <p:nvPr/>
          </p:nvSpPr>
          <p:spPr>
            <a:xfrm>
              <a:off x="0" y="0"/>
              <a:ext cx="5969383" cy="4153655"/>
            </a:xfrm>
            <a:custGeom>
              <a:avLst/>
              <a:gdLst/>
              <a:ahLst/>
              <a:cxnLst/>
              <a:rect l="l" t="t" r="r" b="b"/>
              <a:pathLst>
                <a:path w="5969383" h="4153655">
                  <a:moveTo>
                    <a:pt x="5844923" y="4153655"/>
                  </a:moveTo>
                  <a:lnTo>
                    <a:pt x="124460" y="4153655"/>
                  </a:lnTo>
                  <a:cubicBezTo>
                    <a:pt x="55880" y="4153655"/>
                    <a:pt x="0" y="4097775"/>
                    <a:pt x="0" y="4029195"/>
                  </a:cubicBezTo>
                  <a:lnTo>
                    <a:pt x="0" y="124460"/>
                  </a:lnTo>
                  <a:cubicBezTo>
                    <a:pt x="0" y="55880"/>
                    <a:pt x="55880" y="0"/>
                    <a:pt x="124460" y="0"/>
                  </a:cubicBezTo>
                  <a:lnTo>
                    <a:pt x="5844923" y="0"/>
                  </a:lnTo>
                  <a:cubicBezTo>
                    <a:pt x="5913503" y="0"/>
                    <a:pt x="5969383" y="55880"/>
                    <a:pt x="5969383" y="124460"/>
                  </a:cubicBezTo>
                  <a:lnTo>
                    <a:pt x="5969383" y="4029195"/>
                  </a:lnTo>
                  <a:cubicBezTo>
                    <a:pt x="5969383" y="4097775"/>
                    <a:pt x="5913503" y="4153655"/>
                    <a:pt x="5844923" y="4153655"/>
                  </a:cubicBezTo>
                  <a:close/>
                </a:path>
              </a:pathLst>
            </a:custGeom>
            <a:solidFill>
              <a:srgbClr val="FAF9F5"/>
            </a:solidFill>
          </p:spPr>
        </p:sp>
      </p:grpSp>
      <p:grpSp>
        <p:nvGrpSpPr>
          <p:cNvPr id="8" name="Group 8"/>
          <p:cNvGrpSpPr/>
          <p:nvPr/>
        </p:nvGrpSpPr>
        <p:grpSpPr>
          <a:xfrm>
            <a:off x="388000" y="2756305"/>
            <a:ext cx="10743571" cy="6756475"/>
            <a:chOff x="0" y="0"/>
            <a:chExt cx="5853421" cy="3681131"/>
          </a:xfrm>
        </p:grpSpPr>
        <p:sp>
          <p:nvSpPr>
            <p:cNvPr id="9" name="Freeform 9"/>
            <p:cNvSpPr/>
            <p:nvPr/>
          </p:nvSpPr>
          <p:spPr>
            <a:xfrm>
              <a:off x="0" y="0"/>
              <a:ext cx="5853421" cy="3681131"/>
            </a:xfrm>
            <a:custGeom>
              <a:avLst/>
              <a:gdLst/>
              <a:ahLst/>
              <a:cxnLst/>
              <a:rect l="l" t="t" r="r" b="b"/>
              <a:pathLst>
                <a:path w="5853421" h="3681131">
                  <a:moveTo>
                    <a:pt x="5728960" y="3681131"/>
                  </a:moveTo>
                  <a:lnTo>
                    <a:pt x="124460" y="3681131"/>
                  </a:lnTo>
                  <a:cubicBezTo>
                    <a:pt x="55880" y="3681131"/>
                    <a:pt x="0" y="3625251"/>
                    <a:pt x="0" y="3556671"/>
                  </a:cubicBezTo>
                  <a:lnTo>
                    <a:pt x="0" y="124460"/>
                  </a:lnTo>
                  <a:cubicBezTo>
                    <a:pt x="0" y="55880"/>
                    <a:pt x="55880" y="0"/>
                    <a:pt x="124460" y="0"/>
                  </a:cubicBezTo>
                  <a:lnTo>
                    <a:pt x="5728961" y="0"/>
                  </a:lnTo>
                  <a:cubicBezTo>
                    <a:pt x="5797541" y="0"/>
                    <a:pt x="5853421" y="55880"/>
                    <a:pt x="5853421" y="124460"/>
                  </a:cubicBezTo>
                  <a:lnTo>
                    <a:pt x="5853421" y="3556671"/>
                  </a:lnTo>
                  <a:cubicBezTo>
                    <a:pt x="5853421" y="3625251"/>
                    <a:pt x="5797541" y="3681131"/>
                    <a:pt x="5728961" y="3681131"/>
                  </a:cubicBezTo>
                  <a:close/>
                </a:path>
              </a:pathLst>
            </a:custGeom>
            <a:solidFill>
              <a:srgbClr val="87944D"/>
            </a:solidFill>
          </p:spPr>
        </p:sp>
      </p:grpSp>
      <p:grpSp>
        <p:nvGrpSpPr>
          <p:cNvPr id="10" name="Group 10"/>
          <p:cNvGrpSpPr/>
          <p:nvPr/>
        </p:nvGrpSpPr>
        <p:grpSpPr>
          <a:xfrm>
            <a:off x="532380" y="2934812"/>
            <a:ext cx="5156720" cy="6400800"/>
            <a:chOff x="0" y="0"/>
            <a:chExt cx="2809536" cy="3487348"/>
          </a:xfrm>
        </p:grpSpPr>
        <p:sp>
          <p:nvSpPr>
            <p:cNvPr id="11" name="Freeform 11"/>
            <p:cNvSpPr/>
            <p:nvPr/>
          </p:nvSpPr>
          <p:spPr>
            <a:xfrm>
              <a:off x="0" y="0"/>
              <a:ext cx="2809536" cy="3487348"/>
            </a:xfrm>
            <a:custGeom>
              <a:avLst/>
              <a:gdLst/>
              <a:ahLst/>
              <a:cxnLst/>
              <a:rect l="l" t="t" r="r" b="b"/>
              <a:pathLst>
                <a:path w="2809536" h="3487348">
                  <a:moveTo>
                    <a:pt x="2685076" y="3487348"/>
                  </a:moveTo>
                  <a:lnTo>
                    <a:pt x="124460" y="3487348"/>
                  </a:lnTo>
                  <a:cubicBezTo>
                    <a:pt x="55880" y="3487348"/>
                    <a:pt x="0" y="3431468"/>
                    <a:pt x="0" y="3362888"/>
                  </a:cubicBezTo>
                  <a:lnTo>
                    <a:pt x="0" y="124460"/>
                  </a:lnTo>
                  <a:cubicBezTo>
                    <a:pt x="0" y="55880"/>
                    <a:pt x="55880" y="0"/>
                    <a:pt x="124460" y="0"/>
                  </a:cubicBezTo>
                  <a:lnTo>
                    <a:pt x="2685076" y="0"/>
                  </a:lnTo>
                  <a:cubicBezTo>
                    <a:pt x="2753656" y="0"/>
                    <a:pt x="2809536" y="55880"/>
                    <a:pt x="2809536" y="124460"/>
                  </a:cubicBezTo>
                  <a:lnTo>
                    <a:pt x="2809536" y="3362889"/>
                  </a:lnTo>
                  <a:cubicBezTo>
                    <a:pt x="2809536" y="3431468"/>
                    <a:pt x="2753656" y="3487348"/>
                    <a:pt x="2685076" y="3487348"/>
                  </a:cubicBezTo>
                  <a:close/>
                </a:path>
              </a:pathLst>
            </a:custGeom>
            <a:solidFill>
              <a:srgbClr val="FAF9F5"/>
            </a:solidFill>
          </p:spPr>
        </p:sp>
      </p:grpSp>
      <p:grpSp>
        <p:nvGrpSpPr>
          <p:cNvPr id="12" name="Group 12"/>
          <p:cNvGrpSpPr/>
          <p:nvPr/>
        </p:nvGrpSpPr>
        <p:grpSpPr>
          <a:xfrm>
            <a:off x="9763472" y="2213321"/>
            <a:ext cx="400915" cy="400915"/>
            <a:chOff x="0" y="0"/>
            <a:chExt cx="660400" cy="660400"/>
          </a:xfrm>
        </p:grpSpPr>
        <p:sp>
          <p:nvSpPr>
            <p:cNvPr id="13" name="Freeform 1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4" name="Group 14"/>
          <p:cNvGrpSpPr/>
          <p:nvPr/>
        </p:nvGrpSpPr>
        <p:grpSpPr>
          <a:xfrm>
            <a:off x="9106122" y="2213321"/>
            <a:ext cx="400915" cy="400915"/>
            <a:chOff x="0" y="0"/>
            <a:chExt cx="660400" cy="660400"/>
          </a:xfrm>
        </p:grpSpPr>
        <p:sp>
          <p:nvSpPr>
            <p:cNvPr id="15" name="Freeform 1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6" name="Group 16"/>
          <p:cNvGrpSpPr/>
          <p:nvPr/>
        </p:nvGrpSpPr>
        <p:grpSpPr>
          <a:xfrm>
            <a:off x="10420823" y="2213321"/>
            <a:ext cx="400915" cy="400915"/>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9" name="Group 19"/>
          <p:cNvGrpSpPr/>
          <p:nvPr/>
        </p:nvGrpSpPr>
        <p:grpSpPr>
          <a:xfrm>
            <a:off x="5841243" y="2934812"/>
            <a:ext cx="5135394" cy="6400800"/>
            <a:chOff x="0" y="0"/>
            <a:chExt cx="2797917" cy="3487348"/>
          </a:xfrm>
        </p:grpSpPr>
        <p:sp>
          <p:nvSpPr>
            <p:cNvPr id="20" name="Freeform 20"/>
            <p:cNvSpPr/>
            <p:nvPr/>
          </p:nvSpPr>
          <p:spPr>
            <a:xfrm>
              <a:off x="0" y="0"/>
              <a:ext cx="2797917" cy="3487348"/>
            </a:xfrm>
            <a:custGeom>
              <a:avLst/>
              <a:gdLst/>
              <a:ahLst/>
              <a:cxnLst/>
              <a:rect l="l" t="t" r="r" b="b"/>
              <a:pathLst>
                <a:path w="2797917" h="3487348">
                  <a:moveTo>
                    <a:pt x="2673457" y="3487348"/>
                  </a:moveTo>
                  <a:lnTo>
                    <a:pt x="124460" y="3487348"/>
                  </a:lnTo>
                  <a:cubicBezTo>
                    <a:pt x="55880" y="3487348"/>
                    <a:pt x="0" y="3431468"/>
                    <a:pt x="0" y="3362888"/>
                  </a:cubicBezTo>
                  <a:lnTo>
                    <a:pt x="0" y="124460"/>
                  </a:lnTo>
                  <a:cubicBezTo>
                    <a:pt x="0" y="55880"/>
                    <a:pt x="55880" y="0"/>
                    <a:pt x="124460" y="0"/>
                  </a:cubicBezTo>
                  <a:lnTo>
                    <a:pt x="2673457" y="0"/>
                  </a:lnTo>
                  <a:cubicBezTo>
                    <a:pt x="2742037" y="0"/>
                    <a:pt x="2797917" y="55880"/>
                    <a:pt x="2797917" y="124460"/>
                  </a:cubicBezTo>
                  <a:lnTo>
                    <a:pt x="2797917" y="3362889"/>
                  </a:lnTo>
                  <a:cubicBezTo>
                    <a:pt x="2797917" y="3431468"/>
                    <a:pt x="2742037" y="3487348"/>
                    <a:pt x="2673457" y="3487348"/>
                  </a:cubicBezTo>
                  <a:close/>
                </a:path>
              </a:pathLst>
            </a:custGeom>
            <a:solidFill>
              <a:srgbClr val="FAF9F5"/>
            </a:solidFill>
          </p:spPr>
        </p:sp>
      </p:grpSp>
      <p:grpSp>
        <p:nvGrpSpPr>
          <p:cNvPr id="22" name="Group 22"/>
          <p:cNvGrpSpPr/>
          <p:nvPr/>
        </p:nvGrpSpPr>
        <p:grpSpPr>
          <a:xfrm>
            <a:off x="11400606" y="2044943"/>
            <a:ext cx="6614651" cy="7467836"/>
            <a:chOff x="0" y="0"/>
            <a:chExt cx="3603861" cy="4068702"/>
          </a:xfrm>
        </p:grpSpPr>
        <p:sp>
          <p:nvSpPr>
            <p:cNvPr id="23" name="Freeform 23"/>
            <p:cNvSpPr/>
            <p:nvPr/>
          </p:nvSpPr>
          <p:spPr>
            <a:xfrm>
              <a:off x="0" y="0"/>
              <a:ext cx="3603861" cy="4068702"/>
            </a:xfrm>
            <a:custGeom>
              <a:avLst/>
              <a:gdLst/>
              <a:ahLst/>
              <a:cxnLst/>
              <a:rect l="l" t="t" r="r" b="b"/>
              <a:pathLst>
                <a:path w="3603861" h="4068702">
                  <a:moveTo>
                    <a:pt x="3479401" y="4068702"/>
                  </a:moveTo>
                  <a:lnTo>
                    <a:pt x="124460" y="4068702"/>
                  </a:lnTo>
                  <a:cubicBezTo>
                    <a:pt x="55880" y="4068702"/>
                    <a:pt x="0" y="4012822"/>
                    <a:pt x="0" y="3944242"/>
                  </a:cubicBezTo>
                  <a:lnTo>
                    <a:pt x="0" y="124460"/>
                  </a:lnTo>
                  <a:cubicBezTo>
                    <a:pt x="0" y="55880"/>
                    <a:pt x="55880" y="0"/>
                    <a:pt x="124460" y="0"/>
                  </a:cubicBezTo>
                  <a:lnTo>
                    <a:pt x="3479401" y="0"/>
                  </a:lnTo>
                  <a:cubicBezTo>
                    <a:pt x="3547981" y="0"/>
                    <a:pt x="3603861" y="55880"/>
                    <a:pt x="3603861" y="124460"/>
                  </a:cubicBezTo>
                  <a:lnTo>
                    <a:pt x="3603861" y="3944242"/>
                  </a:lnTo>
                  <a:cubicBezTo>
                    <a:pt x="3603861" y="4012822"/>
                    <a:pt x="3547981" y="4068702"/>
                    <a:pt x="3479401" y="4068702"/>
                  </a:cubicBezTo>
                  <a:close/>
                </a:path>
              </a:pathLst>
            </a:custGeom>
            <a:solidFill>
              <a:srgbClr val="FAF9F5"/>
            </a:solidFill>
          </p:spPr>
        </p:sp>
      </p:grpSp>
      <p:grpSp>
        <p:nvGrpSpPr>
          <p:cNvPr id="24" name="Group 24"/>
          <p:cNvGrpSpPr/>
          <p:nvPr/>
        </p:nvGrpSpPr>
        <p:grpSpPr>
          <a:xfrm>
            <a:off x="11557324" y="2788032"/>
            <a:ext cx="6301214" cy="6566097"/>
            <a:chOff x="0" y="0"/>
            <a:chExt cx="3433091" cy="3577407"/>
          </a:xfrm>
        </p:grpSpPr>
        <p:sp>
          <p:nvSpPr>
            <p:cNvPr id="25" name="Freeform 25"/>
            <p:cNvSpPr/>
            <p:nvPr/>
          </p:nvSpPr>
          <p:spPr>
            <a:xfrm>
              <a:off x="0" y="0"/>
              <a:ext cx="3433091" cy="3577407"/>
            </a:xfrm>
            <a:custGeom>
              <a:avLst/>
              <a:gdLst/>
              <a:ahLst/>
              <a:cxnLst/>
              <a:rect l="l" t="t" r="r" b="b"/>
              <a:pathLst>
                <a:path w="3433091" h="3577407">
                  <a:moveTo>
                    <a:pt x="3308631" y="3577407"/>
                  </a:moveTo>
                  <a:lnTo>
                    <a:pt x="124460" y="3577407"/>
                  </a:lnTo>
                  <a:cubicBezTo>
                    <a:pt x="55880" y="3577407"/>
                    <a:pt x="0" y="3521527"/>
                    <a:pt x="0" y="3452947"/>
                  </a:cubicBezTo>
                  <a:lnTo>
                    <a:pt x="0" y="124460"/>
                  </a:lnTo>
                  <a:cubicBezTo>
                    <a:pt x="0" y="55880"/>
                    <a:pt x="55880" y="0"/>
                    <a:pt x="124460" y="0"/>
                  </a:cubicBezTo>
                  <a:lnTo>
                    <a:pt x="3308631" y="0"/>
                  </a:lnTo>
                  <a:cubicBezTo>
                    <a:pt x="3377211" y="0"/>
                    <a:pt x="3433091" y="55880"/>
                    <a:pt x="3433091" y="124460"/>
                  </a:cubicBezTo>
                  <a:lnTo>
                    <a:pt x="3433091" y="3452947"/>
                  </a:lnTo>
                  <a:cubicBezTo>
                    <a:pt x="3433091" y="3521527"/>
                    <a:pt x="3377211" y="3577407"/>
                    <a:pt x="3308631" y="3577407"/>
                  </a:cubicBezTo>
                  <a:close/>
                </a:path>
              </a:pathLst>
            </a:custGeom>
            <a:solidFill>
              <a:srgbClr val="EFBF6E"/>
            </a:solidFill>
          </p:spPr>
        </p:sp>
      </p:grpSp>
      <p:grpSp>
        <p:nvGrpSpPr>
          <p:cNvPr id="26" name="Group 26"/>
          <p:cNvGrpSpPr/>
          <p:nvPr/>
        </p:nvGrpSpPr>
        <p:grpSpPr>
          <a:xfrm>
            <a:off x="11852353" y="2935230"/>
            <a:ext cx="5720435" cy="6276929"/>
            <a:chOff x="0" y="0"/>
            <a:chExt cx="3116665" cy="3419860"/>
          </a:xfrm>
        </p:grpSpPr>
        <p:sp>
          <p:nvSpPr>
            <p:cNvPr id="27" name="Freeform 27"/>
            <p:cNvSpPr/>
            <p:nvPr/>
          </p:nvSpPr>
          <p:spPr>
            <a:xfrm>
              <a:off x="0" y="0"/>
              <a:ext cx="3116665" cy="3419860"/>
            </a:xfrm>
            <a:custGeom>
              <a:avLst/>
              <a:gdLst/>
              <a:ahLst/>
              <a:cxnLst/>
              <a:rect l="l" t="t" r="r" b="b"/>
              <a:pathLst>
                <a:path w="3116665" h="3419860">
                  <a:moveTo>
                    <a:pt x="2992205" y="3419860"/>
                  </a:moveTo>
                  <a:lnTo>
                    <a:pt x="124460" y="3419860"/>
                  </a:lnTo>
                  <a:cubicBezTo>
                    <a:pt x="55880" y="3419860"/>
                    <a:pt x="0" y="3363980"/>
                    <a:pt x="0" y="3295400"/>
                  </a:cubicBezTo>
                  <a:lnTo>
                    <a:pt x="0" y="124460"/>
                  </a:lnTo>
                  <a:cubicBezTo>
                    <a:pt x="0" y="55880"/>
                    <a:pt x="55880" y="0"/>
                    <a:pt x="124460" y="0"/>
                  </a:cubicBezTo>
                  <a:lnTo>
                    <a:pt x="2992205" y="0"/>
                  </a:lnTo>
                  <a:cubicBezTo>
                    <a:pt x="3060785" y="0"/>
                    <a:pt x="3116665" y="55880"/>
                    <a:pt x="3116665" y="124460"/>
                  </a:cubicBezTo>
                  <a:lnTo>
                    <a:pt x="3116665" y="3295400"/>
                  </a:lnTo>
                  <a:cubicBezTo>
                    <a:pt x="3116665" y="3363980"/>
                    <a:pt x="3060785" y="3419860"/>
                    <a:pt x="2992205" y="3419860"/>
                  </a:cubicBezTo>
                  <a:close/>
                </a:path>
              </a:pathLst>
            </a:custGeom>
            <a:solidFill>
              <a:srgbClr val="FAF9F5"/>
            </a:solidFill>
          </p:spPr>
        </p:sp>
      </p:grpSp>
      <p:grpSp>
        <p:nvGrpSpPr>
          <p:cNvPr id="28" name="Group 28"/>
          <p:cNvGrpSpPr/>
          <p:nvPr/>
        </p:nvGrpSpPr>
        <p:grpSpPr>
          <a:xfrm>
            <a:off x="16514523" y="2180337"/>
            <a:ext cx="400915" cy="400915"/>
            <a:chOff x="0" y="0"/>
            <a:chExt cx="660400" cy="660400"/>
          </a:xfrm>
        </p:grpSpPr>
        <p:sp>
          <p:nvSpPr>
            <p:cNvPr id="29" name="Freeform 2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30" name="Group 30"/>
          <p:cNvGrpSpPr/>
          <p:nvPr/>
        </p:nvGrpSpPr>
        <p:grpSpPr>
          <a:xfrm>
            <a:off x="17171873" y="2180337"/>
            <a:ext cx="400915" cy="400915"/>
            <a:chOff x="0" y="0"/>
            <a:chExt cx="660400" cy="660400"/>
          </a:xfrm>
        </p:grpSpPr>
        <p:sp>
          <p:nvSpPr>
            <p:cNvPr id="31" name="Freeform 3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sp>
        <p:nvSpPr>
          <p:cNvPr id="33" name="TextBox 33"/>
          <p:cNvSpPr txBox="1"/>
          <p:nvPr/>
        </p:nvSpPr>
        <p:spPr>
          <a:xfrm>
            <a:off x="532380" y="2114620"/>
            <a:ext cx="7348029" cy="530859"/>
          </a:xfrm>
          <a:prstGeom prst="rect">
            <a:avLst/>
          </a:prstGeom>
        </p:spPr>
        <p:txBody>
          <a:bodyPr lIns="0" tIns="0" rIns="0" bIns="0" rtlCol="0" anchor="t">
            <a:spAutoFit/>
          </a:bodyPr>
          <a:lstStyle/>
          <a:p>
            <a:pPr>
              <a:lnSpc>
                <a:spcPts val="4340"/>
              </a:lnSpc>
              <a:spcBef>
                <a:spcPct val="0"/>
              </a:spcBef>
            </a:pPr>
            <a:r>
              <a:rPr lang="en-US" sz="3100" dirty="0">
                <a:solidFill>
                  <a:srgbClr val="1D1D1B"/>
                </a:solidFill>
                <a:latin typeface="Nunito Bold"/>
              </a:rPr>
              <a:t>Flowchart </a:t>
            </a:r>
            <a:r>
              <a:rPr lang="en-US" sz="3100" dirty="0" err="1">
                <a:solidFill>
                  <a:srgbClr val="1D1D1B"/>
                </a:solidFill>
                <a:latin typeface="Nunito Bold"/>
              </a:rPr>
              <a:t>fungsi</a:t>
            </a:r>
            <a:r>
              <a:rPr lang="en-US" sz="3100" dirty="0">
                <a:solidFill>
                  <a:srgbClr val="1D1D1B"/>
                </a:solidFill>
                <a:latin typeface="Nunito Bold"/>
              </a:rPr>
              <a:t> </a:t>
            </a:r>
            <a:r>
              <a:rPr lang="en-US" sz="3100" dirty="0" err="1">
                <a:solidFill>
                  <a:srgbClr val="1D1D1B"/>
                </a:solidFill>
                <a:latin typeface="Nunito Bold"/>
              </a:rPr>
              <a:t>eliminasi_gauss</a:t>
            </a:r>
            <a:r>
              <a:rPr lang="en-US" sz="3100" dirty="0">
                <a:solidFill>
                  <a:srgbClr val="1D1D1B"/>
                </a:solidFill>
                <a:latin typeface="Nunito Bold"/>
              </a:rPr>
              <a:t>(Ab)</a:t>
            </a:r>
          </a:p>
        </p:txBody>
      </p:sp>
      <p:sp>
        <p:nvSpPr>
          <p:cNvPr id="34" name="TextBox 34"/>
          <p:cNvSpPr txBox="1"/>
          <p:nvPr/>
        </p:nvSpPr>
        <p:spPr>
          <a:xfrm>
            <a:off x="11758955" y="2237487"/>
            <a:ext cx="4269200" cy="445770"/>
          </a:xfrm>
          <a:prstGeom prst="rect">
            <a:avLst/>
          </a:prstGeom>
        </p:spPr>
        <p:txBody>
          <a:bodyPr lIns="0" tIns="0" rIns="0" bIns="0" rtlCol="0" anchor="t">
            <a:spAutoFit/>
          </a:bodyPr>
          <a:lstStyle/>
          <a:p>
            <a:pPr>
              <a:lnSpc>
                <a:spcPts val="3300"/>
              </a:lnSpc>
            </a:pPr>
            <a:r>
              <a:rPr lang="en-US" sz="3300">
                <a:solidFill>
                  <a:srgbClr val="1D1D1B"/>
                </a:solidFill>
                <a:latin typeface="Nunito Bold"/>
              </a:rPr>
              <a:t>Flowchart Utama</a:t>
            </a:r>
          </a:p>
        </p:txBody>
      </p:sp>
      <p:pic>
        <p:nvPicPr>
          <p:cNvPr id="35" name="Picture 34" descr="Diagram&#10;&#10;Description automatically generated">
            <a:extLst>
              <a:ext uri="{FF2B5EF4-FFF2-40B4-BE49-F238E27FC236}">
                <a16:creationId xmlns:a16="http://schemas.microsoft.com/office/drawing/2014/main" id="{9E6D418A-AFBD-24C7-2F1C-C21AE8EB3A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7830" y="3036131"/>
            <a:ext cx="4787664" cy="6289416"/>
          </a:xfrm>
          <a:prstGeom prst="rect">
            <a:avLst/>
          </a:prstGeom>
          <a:noFill/>
          <a:ln>
            <a:noFill/>
          </a:ln>
        </p:spPr>
      </p:pic>
      <p:pic>
        <p:nvPicPr>
          <p:cNvPr id="36" name="Picture 35" descr="Diagram&#10;&#10;Description automatically generated">
            <a:extLst>
              <a:ext uri="{FF2B5EF4-FFF2-40B4-BE49-F238E27FC236}">
                <a16:creationId xmlns:a16="http://schemas.microsoft.com/office/drawing/2014/main" id="{4B36B3BA-661D-7749-7EF5-6E01FABC721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974068"/>
            <a:ext cx="4688797" cy="6289200"/>
          </a:xfrm>
          <a:prstGeom prst="rect">
            <a:avLst/>
          </a:prstGeom>
          <a:noFill/>
          <a:ln>
            <a:noFill/>
          </a:ln>
        </p:spPr>
      </p:pic>
      <p:pic>
        <p:nvPicPr>
          <p:cNvPr id="37" name="Picture 36" descr="Diagram&#10;&#10;Description automatically generated">
            <a:extLst>
              <a:ext uri="{FF2B5EF4-FFF2-40B4-BE49-F238E27FC236}">
                <a16:creationId xmlns:a16="http://schemas.microsoft.com/office/drawing/2014/main" id="{599BDAFB-BDC3-FF4D-3388-DC855FD37D3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074741" y="2974067"/>
            <a:ext cx="3380772" cy="62188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24" t="25114" r="8244" b="4168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778966" y="4050253"/>
            <a:ext cx="476250" cy="476250"/>
          </a:xfrm>
          <a:prstGeom prst="rect">
            <a:avLst/>
          </a:prstGeom>
        </p:spPr>
      </p:pic>
      <p:grpSp>
        <p:nvGrpSpPr>
          <p:cNvPr id="4" name="Group 4"/>
          <p:cNvGrpSpPr/>
          <p:nvPr/>
        </p:nvGrpSpPr>
        <p:grpSpPr>
          <a:xfrm>
            <a:off x="10637755" y="2862782"/>
            <a:ext cx="400915" cy="400915"/>
            <a:chOff x="0" y="0"/>
            <a:chExt cx="660400" cy="660400"/>
          </a:xfrm>
        </p:grpSpPr>
        <p:sp>
          <p:nvSpPr>
            <p:cNvPr id="5" name="Freeform 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6" name="Group 6"/>
          <p:cNvGrpSpPr/>
          <p:nvPr/>
        </p:nvGrpSpPr>
        <p:grpSpPr>
          <a:xfrm>
            <a:off x="9980405" y="2862782"/>
            <a:ext cx="400915" cy="400915"/>
            <a:chOff x="0" y="0"/>
            <a:chExt cx="660400" cy="660400"/>
          </a:xfrm>
        </p:grpSpPr>
        <p:sp>
          <p:nvSpPr>
            <p:cNvPr id="7" name="Freeform 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8" name="Group 8"/>
          <p:cNvGrpSpPr/>
          <p:nvPr/>
        </p:nvGrpSpPr>
        <p:grpSpPr>
          <a:xfrm>
            <a:off x="11295106" y="2862782"/>
            <a:ext cx="400915" cy="400915"/>
            <a:chOff x="0" y="0"/>
            <a:chExt cx="660400" cy="660400"/>
          </a:xfrm>
        </p:grpSpPr>
        <p:sp>
          <p:nvSpPr>
            <p:cNvPr id="9" name="Freeform 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0" name="Group 10"/>
          <p:cNvGrpSpPr/>
          <p:nvPr/>
        </p:nvGrpSpPr>
        <p:grpSpPr>
          <a:xfrm>
            <a:off x="136067" y="1727951"/>
            <a:ext cx="8803565" cy="6831097"/>
            <a:chOff x="0" y="0"/>
            <a:chExt cx="4796447" cy="3721787"/>
          </a:xfrm>
        </p:grpSpPr>
        <p:sp>
          <p:nvSpPr>
            <p:cNvPr id="11" name="Freeform 11"/>
            <p:cNvSpPr/>
            <p:nvPr/>
          </p:nvSpPr>
          <p:spPr>
            <a:xfrm>
              <a:off x="0" y="0"/>
              <a:ext cx="4796447" cy="3721787"/>
            </a:xfrm>
            <a:custGeom>
              <a:avLst/>
              <a:gdLst/>
              <a:ahLst/>
              <a:cxnLst/>
              <a:rect l="l" t="t" r="r" b="b"/>
              <a:pathLst>
                <a:path w="4796447" h="3721787">
                  <a:moveTo>
                    <a:pt x="4671987" y="3721787"/>
                  </a:moveTo>
                  <a:lnTo>
                    <a:pt x="124460" y="3721787"/>
                  </a:lnTo>
                  <a:cubicBezTo>
                    <a:pt x="55880" y="3721787"/>
                    <a:pt x="0" y="3665907"/>
                    <a:pt x="0" y="3597327"/>
                  </a:cubicBezTo>
                  <a:lnTo>
                    <a:pt x="0" y="124460"/>
                  </a:lnTo>
                  <a:cubicBezTo>
                    <a:pt x="0" y="55880"/>
                    <a:pt x="55880" y="0"/>
                    <a:pt x="124460" y="0"/>
                  </a:cubicBezTo>
                  <a:lnTo>
                    <a:pt x="4671987" y="0"/>
                  </a:lnTo>
                  <a:cubicBezTo>
                    <a:pt x="4740567" y="0"/>
                    <a:pt x="4796447" y="55880"/>
                    <a:pt x="4796447" y="124460"/>
                  </a:cubicBezTo>
                  <a:lnTo>
                    <a:pt x="4796447" y="3597327"/>
                  </a:lnTo>
                  <a:cubicBezTo>
                    <a:pt x="4796447" y="3665907"/>
                    <a:pt x="4740567" y="3721787"/>
                    <a:pt x="4671987" y="3721787"/>
                  </a:cubicBezTo>
                  <a:close/>
                </a:path>
              </a:pathLst>
            </a:custGeom>
            <a:solidFill>
              <a:srgbClr val="FAF9F5"/>
            </a:solidFill>
          </p:spPr>
        </p:sp>
      </p:grpSp>
      <p:grpSp>
        <p:nvGrpSpPr>
          <p:cNvPr id="13" name="Group 13"/>
          <p:cNvGrpSpPr/>
          <p:nvPr/>
        </p:nvGrpSpPr>
        <p:grpSpPr>
          <a:xfrm>
            <a:off x="136067" y="1559834"/>
            <a:ext cx="8818424" cy="1387007"/>
            <a:chOff x="0" y="0"/>
            <a:chExt cx="4804543" cy="755683"/>
          </a:xfrm>
        </p:grpSpPr>
        <p:sp>
          <p:nvSpPr>
            <p:cNvPr id="14" name="Freeform 14"/>
            <p:cNvSpPr/>
            <p:nvPr/>
          </p:nvSpPr>
          <p:spPr>
            <a:xfrm>
              <a:off x="0" y="0"/>
              <a:ext cx="4804543" cy="755683"/>
            </a:xfrm>
            <a:custGeom>
              <a:avLst/>
              <a:gdLst/>
              <a:ahLst/>
              <a:cxnLst/>
              <a:rect l="l" t="t" r="r" b="b"/>
              <a:pathLst>
                <a:path w="4804543" h="755683">
                  <a:moveTo>
                    <a:pt x="4680083" y="755683"/>
                  </a:moveTo>
                  <a:lnTo>
                    <a:pt x="124460" y="755683"/>
                  </a:lnTo>
                  <a:cubicBezTo>
                    <a:pt x="55880" y="755683"/>
                    <a:pt x="0" y="699803"/>
                    <a:pt x="0" y="631223"/>
                  </a:cubicBezTo>
                  <a:lnTo>
                    <a:pt x="0" y="124460"/>
                  </a:lnTo>
                  <a:cubicBezTo>
                    <a:pt x="0" y="55880"/>
                    <a:pt x="55880" y="0"/>
                    <a:pt x="124460" y="0"/>
                  </a:cubicBezTo>
                  <a:lnTo>
                    <a:pt x="4680083" y="0"/>
                  </a:lnTo>
                  <a:cubicBezTo>
                    <a:pt x="4748663" y="0"/>
                    <a:pt x="4804543" y="55880"/>
                    <a:pt x="4804543" y="124460"/>
                  </a:cubicBezTo>
                  <a:lnTo>
                    <a:pt x="4804543" y="631223"/>
                  </a:lnTo>
                  <a:cubicBezTo>
                    <a:pt x="4804543" y="699803"/>
                    <a:pt x="4748663" y="755683"/>
                    <a:pt x="4680083" y="755683"/>
                  </a:cubicBezTo>
                  <a:close/>
                </a:path>
              </a:pathLst>
            </a:custGeom>
            <a:solidFill>
              <a:srgbClr val="EFBF6E"/>
            </a:solidFill>
          </p:spPr>
        </p:sp>
      </p:grpSp>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75189" y="1927403"/>
            <a:ext cx="606061" cy="606061"/>
          </a:xfrm>
          <a:prstGeom prst="rect">
            <a:avLst/>
          </a:prstGeom>
        </p:spPr>
      </p:pic>
      <p:grpSp>
        <p:nvGrpSpPr>
          <p:cNvPr id="16" name="Group 16"/>
          <p:cNvGrpSpPr/>
          <p:nvPr/>
        </p:nvGrpSpPr>
        <p:grpSpPr>
          <a:xfrm>
            <a:off x="15644962" y="2017006"/>
            <a:ext cx="506933" cy="506933"/>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8" name="Group 18"/>
          <p:cNvGrpSpPr/>
          <p:nvPr/>
        </p:nvGrpSpPr>
        <p:grpSpPr>
          <a:xfrm>
            <a:off x="14917900" y="2017006"/>
            <a:ext cx="506933" cy="506933"/>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20" name="Group 20"/>
          <p:cNvGrpSpPr/>
          <p:nvPr/>
        </p:nvGrpSpPr>
        <p:grpSpPr>
          <a:xfrm>
            <a:off x="16372024" y="2017006"/>
            <a:ext cx="506933" cy="506933"/>
            <a:chOff x="0" y="0"/>
            <a:chExt cx="660400" cy="660400"/>
          </a:xfrm>
        </p:grpSpPr>
        <p:sp>
          <p:nvSpPr>
            <p:cNvPr id="21" name="Freeform 2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22" name="Group 22"/>
          <p:cNvGrpSpPr/>
          <p:nvPr/>
        </p:nvGrpSpPr>
        <p:grpSpPr>
          <a:xfrm>
            <a:off x="9305059" y="1727951"/>
            <a:ext cx="8803565" cy="6831097"/>
            <a:chOff x="0" y="0"/>
            <a:chExt cx="4796447" cy="3721787"/>
          </a:xfrm>
        </p:grpSpPr>
        <p:sp>
          <p:nvSpPr>
            <p:cNvPr id="23" name="Freeform 23"/>
            <p:cNvSpPr/>
            <p:nvPr/>
          </p:nvSpPr>
          <p:spPr>
            <a:xfrm>
              <a:off x="0" y="0"/>
              <a:ext cx="4796447" cy="3721787"/>
            </a:xfrm>
            <a:custGeom>
              <a:avLst/>
              <a:gdLst/>
              <a:ahLst/>
              <a:cxnLst/>
              <a:rect l="l" t="t" r="r" b="b"/>
              <a:pathLst>
                <a:path w="4796447" h="3721787">
                  <a:moveTo>
                    <a:pt x="4671987" y="3721787"/>
                  </a:moveTo>
                  <a:lnTo>
                    <a:pt x="124460" y="3721787"/>
                  </a:lnTo>
                  <a:cubicBezTo>
                    <a:pt x="55880" y="3721787"/>
                    <a:pt x="0" y="3665907"/>
                    <a:pt x="0" y="3597327"/>
                  </a:cubicBezTo>
                  <a:lnTo>
                    <a:pt x="0" y="124460"/>
                  </a:lnTo>
                  <a:cubicBezTo>
                    <a:pt x="0" y="55880"/>
                    <a:pt x="55880" y="0"/>
                    <a:pt x="124460" y="0"/>
                  </a:cubicBezTo>
                  <a:lnTo>
                    <a:pt x="4671987" y="0"/>
                  </a:lnTo>
                  <a:cubicBezTo>
                    <a:pt x="4740567" y="0"/>
                    <a:pt x="4796447" y="55880"/>
                    <a:pt x="4796447" y="124460"/>
                  </a:cubicBezTo>
                  <a:lnTo>
                    <a:pt x="4796447" y="3597327"/>
                  </a:lnTo>
                  <a:cubicBezTo>
                    <a:pt x="4796447" y="3665907"/>
                    <a:pt x="4740567" y="3721787"/>
                    <a:pt x="4671987" y="3721787"/>
                  </a:cubicBezTo>
                  <a:close/>
                </a:path>
              </a:pathLst>
            </a:custGeom>
            <a:solidFill>
              <a:srgbClr val="FAF9F5"/>
            </a:solidFill>
          </p:spPr>
        </p:sp>
      </p:grpSp>
      <p:grpSp>
        <p:nvGrpSpPr>
          <p:cNvPr id="24" name="Group 24"/>
          <p:cNvGrpSpPr/>
          <p:nvPr/>
        </p:nvGrpSpPr>
        <p:grpSpPr>
          <a:xfrm>
            <a:off x="9305059" y="1559834"/>
            <a:ext cx="8818424" cy="1387007"/>
            <a:chOff x="0" y="0"/>
            <a:chExt cx="4804543" cy="755683"/>
          </a:xfrm>
        </p:grpSpPr>
        <p:sp>
          <p:nvSpPr>
            <p:cNvPr id="25" name="Freeform 25"/>
            <p:cNvSpPr/>
            <p:nvPr/>
          </p:nvSpPr>
          <p:spPr>
            <a:xfrm>
              <a:off x="0" y="0"/>
              <a:ext cx="4804543" cy="755683"/>
            </a:xfrm>
            <a:custGeom>
              <a:avLst/>
              <a:gdLst/>
              <a:ahLst/>
              <a:cxnLst/>
              <a:rect l="l" t="t" r="r" b="b"/>
              <a:pathLst>
                <a:path w="4804543" h="755683">
                  <a:moveTo>
                    <a:pt x="4680083" y="755683"/>
                  </a:moveTo>
                  <a:lnTo>
                    <a:pt x="124460" y="755683"/>
                  </a:lnTo>
                  <a:cubicBezTo>
                    <a:pt x="55880" y="755683"/>
                    <a:pt x="0" y="699803"/>
                    <a:pt x="0" y="631223"/>
                  </a:cubicBezTo>
                  <a:lnTo>
                    <a:pt x="0" y="124460"/>
                  </a:lnTo>
                  <a:cubicBezTo>
                    <a:pt x="0" y="55880"/>
                    <a:pt x="55880" y="0"/>
                    <a:pt x="124460" y="0"/>
                  </a:cubicBezTo>
                  <a:lnTo>
                    <a:pt x="4680083" y="0"/>
                  </a:lnTo>
                  <a:cubicBezTo>
                    <a:pt x="4748663" y="0"/>
                    <a:pt x="4804543" y="55880"/>
                    <a:pt x="4804543" y="124460"/>
                  </a:cubicBezTo>
                  <a:lnTo>
                    <a:pt x="4804543" y="631223"/>
                  </a:lnTo>
                  <a:cubicBezTo>
                    <a:pt x="4804543" y="699803"/>
                    <a:pt x="4748663" y="755683"/>
                    <a:pt x="4680083" y="755683"/>
                  </a:cubicBezTo>
                  <a:close/>
                </a:path>
              </a:pathLst>
            </a:custGeom>
            <a:solidFill>
              <a:srgbClr val="EFBF6E"/>
            </a:solidFill>
          </p:spPr>
        </p:sp>
      </p:grpSp>
      <p:grpSp>
        <p:nvGrpSpPr>
          <p:cNvPr id="26" name="Group 26"/>
          <p:cNvGrpSpPr/>
          <p:nvPr/>
        </p:nvGrpSpPr>
        <p:grpSpPr>
          <a:xfrm>
            <a:off x="9591953" y="3147298"/>
            <a:ext cx="8229777" cy="4968465"/>
            <a:chOff x="0" y="0"/>
            <a:chExt cx="2167513" cy="1308567"/>
          </a:xfrm>
        </p:grpSpPr>
        <p:sp>
          <p:nvSpPr>
            <p:cNvPr id="27" name="Freeform 27"/>
            <p:cNvSpPr/>
            <p:nvPr/>
          </p:nvSpPr>
          <p:spPr>
            <a:xfrm>
              <a:off x="0" y="0"/>
              <a:ext cx="2167513" cy="1308567"/>
            </a:xfrm>
            <a:custGeom>
              <a:avLst/>
              <a:gdLst/>
              <a:ahLst/>
              <a:cxnLst/>
              <a:rect l="l" t="t" r="r" b="b"/>
              <a:pathLst>
                <a:path w="2167513" h="1308567">
                  <a:moveTo>
                    <a:pt x="0" y="0"/>
                  </a:moveTo>
                  <a:lnTo>
                    <a:pt x="2167513" y="0"/>
                  </a:lnTo>
                  <a:lnTo>
                    <a:pt x="2167513" y="1308567"/>
                  </a:lnTo>
                  <a:lnTo>
                    <a:pt x="0" y="1308567"/>
                  </a:lnTo>
                  <a:close/>
                </a:path>
              </a:pathLst>
            </a:custGeom>
            <a:solidFill>
              <a:srgbClr val="383838"/>
            </a:solidFill>
          </p:spPr>
        </p:sp>
        <p:sp>
          <p:nvSpPr>
            <p:cNvPr id="28" name="TextBox 28"/>
            <p:cNvSpPr txBox="1"/>
            <p:nvPr/>
          </p:nvSpPr>
          <p:spPr>
            <a:xfrm>
              <a:off x="0" y="0"/>
              <a:ext cx="812800" cy="812800"/>
            </a:xfrm>
            <a:prstGeom prst="rect">
              <a:avLst/>
            </a:prstGeom>
          </p:spPr>
          <p:txBody>
            <a:bodyPr lIns="50800" tIns="50800" rIns="50800" bIns="50800" rtlCol="0" anchor="ctr"/>
            <a:lstStyle/>
            <a:p>
              <a:pPr algn="ctr">
                <a:lnSpc>
                  <a:spcPts val="2520"/>
                </a:lnSpc>
              </a:pPr>
              <a:endParaRPr/>
            </a:p>
          </p:txBody>
        </p:sp>
      </p:grpSp>
      <p:pic>
        <p:nvPicPr>
          <p:cNvPr id="30" name="Picture 3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744181" y="1927403"/>
            <a:ext cx="606061" cy="606061"/>
          </a:xfrm>
          <a:prstGeom prst="rect">
            <a:avLst/>
          </a:prstGeom>
        </p:spPr>
      </p:pic>
      <p:sp>
        <p:nvSpPr>
          <p:cNvPr id="31" name="TextBox 31"/>
          <p:cNvSpPr txBox="1"/>
          <p:nvPr/>
        </p:nvSpPr>
        <p:spPr>
          <a:xfrm>
            <a:off x="1588331" y="2013630"/>
            <a:ext cx="6406405" cy="502920"/>
          </a:xfrm>
          <a:prstGeom prst="rect">
            <a:avLst/>
          </a:prstGeom>
        </p:spPr>
        <p:txBody>
          <a:bodyPr lIns="0" tIns="0" rIns="0" bIns="0" rtlCol="0" anchor="t">
            <a:spAutoFit/>
          </a:bodyPr>
          <a:lstStyle/>
          <a:p>
            <a:pPr>
              <a:lnSpc>
                <a:spcPts val="3960"/>
              </a:lnSpc>
            </a:pPr>
            <a:r>
              <a:rPr lang="en-US" sz="3600">
                <a:solidFill>
                  <a:srgbClr val="1D1D1B"/>
                </a:solidFill>
                <a:latin typeface="Fredoka One"/>
              </a:rPr>
              <a:t>OUTPUT - ELIMINASI GAUSS</a:t>
            </a:r>
          </a:p>
        </p:txBody>
      </p:sp>
      <p:sp>
        <p:nvSpPr>
          <p:cNvPr id="32" name="TextBox 32"/>
          <p:cNvSpPr txBox="1"/>
          <p:nvPr/>
        </p:nvSpPr>
        <p:spPr>
          <a:xfrm>
            <a:off x="11038670" y="2013630"/>
            <a:ext cx="6406405" cy="502920"/>
          </a:xfrm>
          <a:prstGeom prst="rect">
            <a:avLst/>
          </a:prstGeom>
        </p:spPr>
        <p:txBody>
          <a:bodyPr lIns="0" tIns="0" rIns="0" bIns="0" rtlCol="0" anchor="t">
            <a:spAutoFit/>
          </a:bodyPr>
          <a:lstStyle/>
          <a:p>
            <a:pPr>
              <a:lnSpc>
                <a:spcPts val="3960"/>
              </a:lnSpc>
            </a:pPr>
            <a:r>
              <a:rPr lang="en-US" sz="3600">
                <a:solidFill>
                  <a:srgbClr val="1D1D1B"/>
                </a:solidFill>
                <a:latin typeface="Fredoka One"/>
              </a:rPr>
              <a:t>OUTPUT - ELIMINASI GAUSS</a:t>
            </a:r>
          </a:p>
        </p:txBody>
      </p:sp>
      <p:grpSp>
        <p:nvGrpSpPr>
          <p:cNvPr id="33" name="Group 33"/>
          <p:cNvGrpSpPr/>
          <p:nvPr/>
        </p:nvGrpSpPr>
        <p:grpSpPr>
          <a:xfrm>
            <a:off x="16269000" y="9057843"/>
            <a:ext cx="400915" cy="400915"/>
            <a:chOff x="0" y="0"/>
            <a:chExt cx="660400" cy="660400"/>
          </a:xfrm>
        </p:grpSpPr>
        <p:sp>
          <p:nvSpPr>
            <p:cNvPr id="34" name="Freeform 3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35" name="Group 35"/>
          <p:cNvGrpSpPr/>
          <p:nvPr/>
        </p:nvGrpSpPr>
        <p:grpSpPr>
          <a:xfrm>
            <a:off x="15611649" y="9057843"/>
            <a:ext cx="400915" cy="400915"/>
            <a:chOff x="0" y="0"/>
            <a:chExt cx="660400" cy="660400"/>
          </a:xfrm>
        </p:grpSpPr>
        <p:sp>
          <p:nvSpPr>
            <p:cNvPr id="36" name="Freeform 3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37" name="Group 37"/>
          <p:cNvGrpSpPr/>
          <p:nvPr/>
        </p:nvGrpSpPr>
        <p:grpSpPr>
          <a:xfrm>
            <a:off x="16926350" y="9057843"/>
            <a:ext cx="400915" cy="400915"/>
            <a:chOff x="0" y="0"/>
            <a:chExt cx="660400" cy="660400"/>
          </a:xfrm>
        </p:grpSpPr>
        <p:sp>
          <p:nvSpPr>
            <p:cNvPr id="38" name="Freeform 3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39" name="Group 39"/>
          <p:cNvGrpSpPr/>
          <p:nvPr/>
        </p:nvGrpSpPr>
        <p:grpSpPr>
          <a:xfrm>
            <a:off x="11323076" y="8892034"/>
            <a:ext cx="4031398" cy="732532"/>
            <a:chOff x="0" y="0"/>
            <a:chExt cx="1061767" cy="192930"/>
          </a:xfrm>
        </p:grpSpPr>
        <p:sp>
          <p:nvSpPr>
            <p:cNvPr id="40" name="Freeform 40"/>
            <p:cNvSpPr/>
            <p:nvPr/>
          </p:nvSpPr>
          <p:spPr>
            <a:xfrm>
              <a:off x="0" y="0"/>
              <a:ext cx="1061767" cy="192930"/>
            </a:xfrm>
            <a:custGeom>
              <a:avLst/>
              <a:gdLst/>
              <a:ahLst/>
              <a:cxnLst/>
              <a:rect l="l" t="t" r="r" b="b"/>
              <a:pathLst>
                <a:path w="1061767" h="192930">
                  <a:moveTo>
                    <a:pt x="96465" y="0"/>
                  </a:moveTo>
                  <a:lnTo>
                    <a:pt x="965302" y="0"/>
                  </a:lnTo>
                  <a:cubicBezTo>
                    <a:pt x="990886" y="0"/>
                    <a:pt x="1015423" y="10163"/>
                    <a:pt x="1033513" y="28254"/>
                  </a:cubicBezTo>
                  <a:cubicBezTo>
                    <a:pt x="1051604" y="46345"/>
                    <a:pt x="1061767" y="70881"/>
                    <a:pt x="1061767" y="96465"/>
                  </a:cubicBezTo>
                  <a:lnTo>
                    <a:pt x="1061767" y="96465"/>
                  </a:lnTo>
                  <a:cubicBezTo>
                    <a:pt x="1061767" y="149741"/>
                    <a:pt x="1018578" y="192930"/>
                    <a:pt x="965302" y="192930"/>
                  </a:cubicBezTo>
                  <a:lnTo>
                    <a:pt x="96465" y="192930"/>
                  </a:lnTo>
                  <a:cubicBezTo>
                    <a:pt x="43189" y="192930"/>
                    <a:pt x="0" y="149741"/>
                    <a:pt x="0" y="96465"/>
                  </a:cubicBezTo>
                  <a:lnTo>
                    <a:pt x="0" y="96465"/>
                  </a:lnTo>
                  <a:cubicBezTo>
                    <a:pt x="0" y="43189"/>
                    <a:pt x="43189" y="0"/>
                    <a:pt x="96465" y="0"/>
                  </a:cubicBezTo>
                  <a:close/>
                </a:path>
              </a:pathLst>
            </a:custGeom>
            <a:solidFill>
              <a:srgbClr val="F7BD92"/>
            </a:solidFill>
            <a:ln w="57150">
              <a:solidFill>
                <a:srgbClr val="87944D"/>
              </a:solidFill>
            </a:ln>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42" name="TextBox 42"/>
          <p:cNvSpPr txBox="1"/>
          <p:nvPr/>
        </p:nvSpPr>
        <p:spPr>
          <a:xfrm>
            <a:off x="11523035" y="9119833"/>
            <a:ext cx="3631481" cy="248359"/>
          </a:xfrm>
          <a:prstGeom prst="rect">
            <a:avLst/>
          </a:prstGeom>
        </p:spPr>
        <p:txBody>
          <a:bodyPr lIns="0" tIns="0" rIns="0" bIns="0" rtlCol="0" anchor="t">
            <a:spAutoFit/>
          </a:bodyPr>
          <a:lstStyle/>
          <a:p>
            <a:pPr algn="ctr">
              <a:lnSpc>
                <a:spcPts val="2060"/>
              </a:lnSpc>
            </a:pPr>
            <a:r>
              <a:rPr lang="en-US" sz="1472" u="sng">
                <a:solidFill>
                  <a:srgbClr val="383838"/>
                </a:solidFill>
                <a:latin typeface="Canva Sans Bold"/>
                <a:hlinkClick r:id="rId7" tooltip="https://bit.ly/SourceCodeProjectTeam2"/>
              </a:rPr>
              <a:t>https</a:t>
            </a:r>
            <a:r>
              <a:rPr lang="en-US" sz="1472">
                <a:solidFill>
                  <a:srgbClr val="383838"/>
                </a:solidFill>
                <a:latin typeface="Canva Sans Bold"/>
              </a:rPr>
              <a:t>://bit.ly/SourceCodeProjectTeam2</a:t>
            </a:r>
          </a:p>
        </p:txBody>
      </p:sp>
      <p:pic>
        <p:nvPicPr>
          <p:cNvPr id="44" name="Picture 43">
            <a:extLst>
              <a:ext uri="{FF2B5EF4-FFF2-40B4-BE49-F238E27FC236}">
                <a16:creationId xmlns:a16="http://schemas.microsoft.com/office/drawing/2014/main" id="{1C754425-1A3E-8F7D-3CAC-30673A857322}"/>
              </a:ext>
            </a:extLst>
          </p:cNvPr>
          <p:cNvPicPr>
            <a:picLocks noChangeAspect="1"/>
          </p:cNvPicPr>
          <p:nvPr/>
        </p:nvPicPr>
        <p:blipFill>
          <a:blip r:embed="rId8"/>
          <a:stretch>
            <a:fillRect/>
          </a:stretch>
        </p:blipFill>
        <p:spPr>
          <a:xfrm>
            <a:off x="10453073" y="3173616"/>
            <a:ext cx="6539527" cy="4857667"/>
          </a:xfrm>
          <a:prstGeom prst="rect">
            <a:avLst/>
          </a:prstGeom>
        </p:spPr>
      </p:pic>
      <p:pic>
        <p:nvPicPr>
          <p:cNvPr id="46" name="Picture 45">
            <a:extLst>
              <a:ext uri="{FF2B5EF4-FFF2-40B4-BE49-F238E27FC236}">
                <a16:creationId xmlns:a16="http://schemas.microsoft.com/office/drawing/2014/main" id="{90C17B71-7F91-057D-D38A-1985A9DA8CB8}"/>
              </a:ext>
            </a:extLst>
          </p:cNvPr>
          <p:cNvPicPr>
            <a:picLocks noChangeAspect="1"/>
          </p:cNvPicPr>
          <p:nvPr/>
        </p:nvPicPr>
        <p:blipFill rotWithShape="1">
          <a:blip r:embed="rId9"/>
          <a:srcRect r="2913"/>
          <a:stretch/>
        </p:blipFill>
        <p:spPr>
          <a:xfrm>
            <a:off x="268277" y="3194463"/>
            <a:ext cx="8570923" cy="49213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8" t="28304" r="2851" b="34503"/>
          <a:stretch>
            <a:fillRect/>
          </a:stretch>
        </p:blipFill>
        <p:spPr>
          <a:xfrm>
            <a:off x="0" y="0"/>
            <a:ext cx="18288000" cy="10287000"/>
          </a:xfrm>
          <a:prstGeom prst="rect">
            <a:avLst/>
          </a:prstGeom>
        </p:spPr>
      </p:pic>
      <p:grpSp>
        <p:nvGrpSpPr>
          <p:cNvPr id="3" name="Group 3"/>
          <p:cNvGrpSpPr/>
          <p:nvPr/>
        </p:nvGrpSpPr>
        <p:grpSpPr>
          <a:xfrm>
            <a:off x="9144000" y="1676577"/>
            <a:ext cx="8360845" cy="8373305"/>
            <a:chOff x="0" y="0"/>
            <a:chExt cx="4403434" cy="4409996"/>
          </a:xfrm>
        </p:grpSpPr>
        <p:sp>
          <p:nvSpPr>
            <p:cNvPr id="4" name="Freeform 4"/>
            <p:cNvSpPr/>
            <p:nvPr/>
          </p:nvSpPr>
          <p:spPr>
            <a:xfrm>
              <a:off x="0" y="0"/>
              <a:ext cx="4403434" cy="4409996"/>
            </a:xfrm>
            <a:custGeom>
              <a:avLst/>
              <a:gdLst/>
              <a:ahLst/>
              <a:cxnLst/>
              <a:rect l="l" t="t" r="r" b="b"/>
              <a:pathLst>
                <a:path w="4403434" h="4409996">
                  <a:moveTo>
                    <a:pt x="4278974" y="4409996"/>
                  </a:moveTo>
                  <a:lnTo>
                    <a:pt x="124460" y="4409996"/>
                  </a:lnTo>
                  <a:cubicBezTo>
                    <a:pt x="55880" y="4409996"/>
                    <a:pt x="0" y="4354116"/>
                    <a:pt x="0" y="4285536"/>
                  </a:cubicBezTo>
                  <a:lnTo>
                    <a:pt x="0" y="124460"/>
                  </a:lnTo>
                  <a:cubicBezTo>
                    <a:pt x="0" y="55880"/>
                    <a:pt x="55880" y="0"/>
                    <a:pt x="124460" y="0"/>
                  </a:cubicBezTo>
                  <a:lnTo>
                    <a:pt x="4278974" y="0"/>
                  </a:lnTo>
                  <a:cubicBezTo>
                    <a:pt x="4347554" y="0"/>
                    <a:pt x="4403434" y="55880"/>
                    <a:pt x="4403434" y="124460"/>
                  </a:cubicBezTo>
                  <a:lnTo>
                    <a:pt x="4403434" y="4285536"/>
                  </a:lnTo>
                  <a:cubicBezTo>
                    <a:pt x="4403434" y="4354116"/>
                    <a:pt x="4347554" y="4409996"/>
                    <a:pt x="4278974" y="4409996"/>
                  </a:cubicBezTo>
                  <a:close/>
                </a:path>
              </a:pathLst>
            </a:custGeom>
            <a:solidFill>
              <a:srgbClr val="FAF9F5"/>
            </a:solidFill>
          </p:spPr>
        </p:sp>
      </p:grpSp>
      <p:sp>
        <p:nvSpPr>
          <p:cNvPr id="5" name="TextBox 5"/>
          <p:cNvSpPr txBox="1"/>
          <p:nvPr/>
        </p:nvSpPr>
        <p:spPr>
          <a:xfrm>
            <a:off x="10526716" y="2054483"/>
            <a:ext cx="6533353" cy="1736725"/>
          </a:xfrm>
          <a:prstGeom prst="rect">
            <a:avLst/>
          </a:prstGeom>
        </p:spPr>
        <p:txBody>
          <a:bodyPr lIns="0" tIns="0" rIns="0" bIns="0" rtlCol="0" anchor="t">
            <a:spAutoFit/>
          </a:bodyPr>
          <a:lstStyle/>
          <a:p>
            <a:pPr>
              <a:lnSpc>
                <a:spcPts val="3499"/>
              </a:lnSpc>
            </a:pPr>
            <a:r>
              <a:rPr lang="en-US" sz="2499">
                <a:solidFill>
                  <a:srgbClr val="1D1D1B"/>
                </a:solidFill>
                <a:latin typeface="Nunito"/>
              </a:rPr>
              <a:t>Besar kuat arus rangkaian listrik DC</a:t>
            </a:r>
          </a:p>
          <a:p>
            <a:pPr algn="ctr">
              <a:lnSpc>
                <a:spcPts val="3499"/>
              </a:lnSpc>
            </a:pPr>
            <a:r>
              <a:rPr lang="en-US" sz="2499">
                <a:solidFill>
                  <a:srgbClr val="1D1D1B"/>
                </a:solidFill>
                <a:latin typeface="Nunito"/>
              </a:rPr>
              <a:t>1.    I1 = 5.175879396984924 ampere</a:t>
            </a:r>
          </a:p>
          <a:p>
            <a:pPr algn="ctr">
              <a:lnSpc>
                <a:spcPts val="3499"/>
              </a:lnSpc>
            </a:pPr>
            <a:r>
              <a:rPr lang="en-US" sz="2499">
                <a:solidFill>
                  <a:srgbClr val="1D1D1B"/>
                </a:solidFill>
                <a:latin typeface="Nunito"/>
              </a:rPr>
              <a:t>  2.    I2 = 1.9095477386934674 ampere</a:t>
            </a:r>
          </a:p>
          <a:p>
            <a:pPr marL="0" lvl="0" indent="0" algn="ctr">
              <a:lnSpc>
                <a:spcPts val="3499"/>
              </a:lnSpc>
              <a:spcBef>
                <a:spcPct val="0"/>
              </a:spcBef>
            </a:pPr>
            <a:r>
              <a:rPr lang="en-US" sz="2499">
                <a:solidFill>
                  <a:srgbClr val="1D1D1B"/>
                </a:solidFill>
                <a:latin typeface="Nunito"/>
              </a:rPr>
              <a:t>3.    I3 = 1.708542713567839 ampere</a:t>
            </a:r>
          </a:p>
        </p:txBody>
      </p:sp>
      <p:grpSp>
        <p:nvGrpSpPr>
          <p:cNvPr id="6" name="Group 6"/>
          <p:cNvGrpSpPr/>
          <p:nvPr/>
        </p:nvGrpSpPr>
        <p:grpSpPr>
          <a:xfrm>
            <a:off x="555802" y="1975777"/>
            <a:ext cx="8257596" cy="7774903"/>
            <a:chOff x="0" y="0"/>
            <a:chExt cx="4498987" cy="4236001"/>
          </a:xfrm>
        </p:grpSpPr>
        <p:sp>
          <p:nvSpPr>
            <p:cNvPr id="7" name="Freeform 7"/>
            <p:cNvSpPr/>
            <p:nvPr/>
          </p:nvSpPr>
          <p:spPr>
            <a:xfrm>
              <a:off x="0" y="0"/>
              <a:ext cx="4498987" cy="4236002"/>
            </a:xfrm>
            <a:custGeom>
              <a:avLst/>
              <a:gdLst/>
              <a:ahLst/>
              <a:cxnLst/>
              <a:rect l="l" t="t" r="r" b="b"/>
              <a:pathLst>
                <a:path w="4498987" h="4236002">
                  <a:moveTo>
                    <a:pt x="4374527" y="4236001"/>
                  </a:moveTo>
                  <a:lnTo>
                    <a:pt x="124460" y="4236001"/>
                  </a:lnTo>
                  <a:cubicBezTo>
                    <a:pt x="55880" y="4236001"/>
                    <a:pt x="0" y="4180121"/>
                    <a:pt x="0" y="4111541"/>
                  </a:cubicBezTo>
                  <a:lnTo>
                    <a:pt x="0" y="124460"/>
                  </a:lnTo>
                  <a:cubicBezTo>
                    <a:pt x="0" y="55880"/>
                    <a:pt x="55880" y="0"/>
                    <a:pt x="124460" y="0"/>
                  </a:cubicBezTo>
                  <a:lnTo>
                    <a:pt x="4374527" y="0"/>
                  </a:lnTo>
                  <a:cubicBezTo>
                    <a:pt x="4443107" y="0"/>
                    <a:pt x="4498987" y="55880"/>
                    <a:pt x="4498987" y="124460"/>
                  </a:cubicBezTo>
                  <a:lnTo>
                    <a:pt x="4498987" y="4111541"/>
                  </a:lnTo>
                  <a:cubicBezTo>
                    <a:pt x="4498987" y="4180121"/>
                    <a:pt x="4443107" y="4236002"/>
                    <a:pt x="4374527" y="4236002"/>
                  </a:cubicBezTo>
                  <a:close/>
                </a:path>
              </a:pathLst>
            </a:custGeom>
            <a:solidFill>
              <a:srgbClr val="FAF9F5"/>
            </a:solidFill>
          </p:spPr>
        </p:sp>
      </p:grpSp>
      <p:grpSp>
        <p:nvGrpSpPr>
          <p:cNvPr id="8" name="Group 8"/>
          <p:cNvGrpSpPr/>
          <p:nvPr/>
        </p:nvGrpSpPr>
        <p:grpSpPr>
          <a:xfrm>
            <a:off x="651052" y="3061392"/>
            <a:ext cx="8067096" cy="6496109"/>
            <a:chOff x="0" y="0"/>
            <a:chExt cx="4395197" cy="3539275"/>
          </a:xfrm>
        </p:grpSpPr>
        <p:sp>
          <p:nvSpPr>
            <p:cNvPr id="9" name="Freeform 9"/>
            <p:cNvSpPr/>
            <p:nvPr/>
          </p:nvSpPr>
          <p:spPr>
            <a:xfrm>
              <a:off x="0" y="0"/>
              <a:ext cx="4395197" cy="3539275"/>
            </a:xfrm>
            <a:custGeom>
              <a:avLst/>
              <a:gdLst/>
              <a:ahLst/>
              <a:cxnLst/>
              <a:rect l="l" t="t" r="r" b="b"/>
              <a:pathLst>
                <a:path w="4395197" h="3539275">
                  <a:moveTo>
                    <a:pt x="4270737" y="3539275"/>
                  </a:moveTo>
                  <a:lnTo>
                    <a:pt x="124460" y="3539275"/>
                  </a:lnTo>
                  <a:cubicBezTo>
                    <a:pt x="55880" y="3539275"/>
                    <a:pt x="0" y="3483396"/>
                    <a:pt x="0" y="3414816"/>
                  </a:cubicBezTo>
                  <a:lnTo>
                    <a:pt x="0" y="124460"/>
                  </a:lnTo>
                  <a:cubicBezTo>
                    <a:pt x="0" y="55880"/>
                    <a:pt x="55880" y="0"/>
                    <a:pt x="124460" y="0"/>
                  </a:cubicBezTo>
                  <a:lnTo>
                    <a:pt x="4270737" y="0"/>
                  </a:lnTo>
                  <a:cubicBezTo>
                    <a:pt x="4339317" y="0"/>
                    <a:pt x="4395197" y="55880"/>
                    <a:pt x="4395197" y="124460"/>
                  </a:cubicBezTo>
                  <a:lnTo>
                    <a:pt x="4395197" y="3414816"/>
                  </a:lnTo>
                  <a:cubicBezTo>
                    <a:pt x="4395197" y="3483396"/>
                    <a:pt x="4339317" y="3539275"/>
                    <a:pt x="4270737" y="3539275"/>
                  </a:cubicBezTo>
                  <a:close/>
                </a:path>
              </a:pathLst>
            </a:custGeom>
            <a:solidFill>
              <a:srgbClr val="EFBF6E"/>
            </a:solidFill>
          </p:spPr>
        </p:sp>
      </p:grpSp>
      <p:grpSp>
        <p:nvGrpSpPr>
          <p:cNvPr id="10" name="Group 10"/>
          <p:cNvGrpSpPr/>
          <p:nvPr/>
        </p:nvGrpSpPr>
        <p:grpSpPr>
          <a:xfrm>
            <a:off x="936802" y="4337742"/>
            <a:ext cx="7495596" cy="4992411"/>
            <a:chOff x="0" y="0"/>
            <a:chExt cx="4083826" cy="2720015"/>
          </a:xfrm>
        </p:grpSpPr>
        <p:sp>
          <p:nvSpPr>
            <p:cNvPr id="11" name="Freeform 11"/>
            <p:cNvSpPr/>
            <p:nvPr/>
          </p:nvSpPr>
          <p:spPr>
            <a:xfrm>
              <a:off x="0" y="0"/>
              <a:ext cx="4083826" cy="2720016"/>
            </a:xfrm>
            <a:custGeom>
              <a:avLst/>
              <a:gdLst/>
              <a:ahLst/>
              <a:cxnLst/>
              <a:rect l="l" t="t" r="r" b="b"/>
              <a:pathLst>
                <a:path w="4083826" h="2720016">
                  <a:moveTo>
                    <a:pt x="3959366" y="2720015"/>
                  </a:moveTo>
                  <a:lnTo>
                    <a:pt x="124460" y="2720015"/>
                  </a:lnTo>
                  <a:cubicBezTo>
                    <a:pt x="55880" y="2720015"/>
                    <a:pt x="0" y="2664135"/>
                    <a:pt x="0" y="2595555"/>
                  </a:cubicBezTo>
                  <a:lnTo>
                    <a:pt x="0" y="124460"/>
                  </a:lnTo>
                  <a:cubicBezTo>
                    <a:pt x="0" y="55880"/>
                    <a:pt x="55880" y="0"/>
                    <a:pt x="124460" y="0"/>
                  </a:cubicBezTo>
                  <a:lnTo>
                    <a:pt x="3959366" y="0"/>
                  </a:lnTo>
                  <a:cubicBezTo>
                    <a:pt x="4027946" y="0"/>
                    <a:pt x="4083826" y="55880"/>
                    <a:pt x="4083826" y="124460"/>
                  </a:cubicBezTo>
                  <a:lnTo>
                    <a:pt x="4083826" y="2595556"/>
                  </a:lnTo>
                  <a:cubicBezTo>
                    <a:pt x="4083826" y="2664135"/>
                    <a:pt x="4027946" y="2720016"/>
                    <a:pt x="3959366" y="2720016"/>
                  </a:cubicBezTo>
                  <a:close/>
                </a:path>
              </a:pathLst>
            </a:custGeom>
            <a:solidFill>
              <a:srgbClr val="FAF9F5"/>
            </a:solidFill>
          </p:spPr>
        </p:sp>
      </p:grpSp>
      <p:grpSp>
        <p:nvGrpSpPr>
          <p:cNvPr id="12" name="Group 12"/>
          <p:cNvGrpSpPr/>
          <p:nvPr/>
        </p:nvGrpSpPr>
        <p:grpSpPr>
          <a:xfrm>
            <a:off x="920177" y="3347142"/>
            <a:ext cx="7512221" cy="803358"/>
            <a:chOff x="0" y="0"/>
            <a:chExt cx="9009446" cy="963471"/>
          </a:xfrm>
        </p:grpSpPr>
        <p:sp>
          <p:nvSpPr>
            <p:cNvPr id="13" name="Freeform 13"/>
            <p:cNvSpPr/>
            <p:nvPr/>
          </p:nvSpPr>
          <p:spPr>
            <a:xfrm>
              <a:off x="0" y="0"/>
              <a:ext cx="9010717" cy="963471"/>
            </a:xfrm>
            <a:custGeom>
              <a:avLst/>
              <a:gdLst/>
              <a:ahLst/>
              <a:cxnLst/>
              <a:rect l="l" t="t" r="r" b="b"/>
              <a:pathLst>
                <a:path w="9010717" h="963471">
                  <a:moveTo>
                    <a:pt x="8456996" y="963471"/>
                  </a:moveTo>
                  <a:lnTo>
                    <a:pt x="553720" y="963471"/>
                  </a:lnTo>
                  <a:cubicBezTo>
                    <a:pt x="247650" y="963471"/>
                    <a:pt x="0" y="747748"/>
                    <a:pt x="0" y="482275"/>
                  </a:cubicBezTo>
                  <a:cubicBezTo>
                    <a:pt x="0" y="215697"/>
                    <a:pt x="247650" y="0"/>
                    <a:pt x="553720" y="0"/>
                  </a:cubicBezTo>
                  <a:lnTo>
                    <a:pt x="8456996" y="0"/>
                  </a:lnTo>
                  <a:cubicBezTo>
                    <a:pt x="8763067" y="0"/>
                    <a:pt x="9010717" y="215697"/>
                    <a:pt x="9010717" y="482275"/>
                  </a:cubicBezTo>
                  <a:cubicBezTo>
                    <a:pt x="9009446" y="747748"/>
                    <a:pt x="8761796" y="963471"/>
                    <a:pt x="8456996" y="963471"/>
                  </a:cubicBezTo>
                  <a:close/>
                </a:path>
              </a:pathLst>
            </a:custGeom>
            <a:solidFill>
              <a:srgbClr val="FAF9F5"/>
            </a:solidFill>
          </p:spPr>
        </p:sp>
      </p:gr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515343" y="3510696"/>
            <a:ext cx="476250" cy="476250"/>
          </a:xfrm>
          <a:prstGeom prst="rect">
            <a:avLst/>
          </a:prstGeom>
        </p:spPr>
      </p:pic>
      <p:grpSp>
        <p:nvGrpSpPr>
          <p:cNvPr id="15" name="Group 15"/>
          <p:cNvGrpSpPr/>
          <p:nvPr/>
        </p:nvGrpSpPr>
        <p:grpSpPr>
          <a:xfrm>
            <a:off x="7374133" y="2323225"/>
            <a:ext cx="400915" cy="400915"/>
            <a:chOff x="0" y="0"/>
            <a:chExt cx="660400" cy="660400"/>
          </a:xfrm>
        </p:grpSpPr>
        <p:sp>
          <p:nvSpPr>
            <p:cNvPr id="16" name="Freeform 1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7" name="Group 17"/>
          <p:cNvGrpSpPr/>
          <p:nvPr/>
        </p:nvGrpSpPr>
        <p:grpSpPr>
          <a:xfrm>
            <a:off x="6716782" y="2323225"/>
            <a:ext cx="400915" cy="400915"/>
            <a:chOff x="0" y="0"/>
            <a:chExt cx="660400" cy="660400"/>
          </a:xfrm>
        </p:grpSpPr>
        <p:sp>
          <p:nvSpPr>
            <p:cNvPr id="18" name="Freeform 1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9" name="Group 19"/>
          <p:cNvGrpSpPr/>
          <p:nvPr/>
        </p:nvGrpSpPr>
        <p:grpSpPr>
          <a:xfrm>
            <a:off x="8031483" y="2323225"/>
            <a:ext cx="400915" cy="400915"/>
            <a:chOff x="0" y="0"/>
            <a:chExt cx="660400" cy="660400"/>
          </a:xfrm>
        </p:grpSpPr>
        <p:sp>
          <p:nvSpPr>
            <p:cNvPr id="20" name="Freeform 20"/>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sp>
        <p:nvSpPr>
          <p:cNvPr id="21" name="TextBox 21"/>
          <p:cNvSpPr txBox="1"/>
          <p:nvPr/>
        </p:nvSpPr>
        <p:spPr>
          <a:xfrm>
            <a:off x="1532254" y="3541175"/>
            <a:ext cx="2546561" cy="445770"/>
          </a:xfrm>
          <a:prstGeom prst="rect">
            <a:avLst/>
          </a:prstGeom>
        </p:spPr>
        <p:txBody>
          <a:bodyPr lIns="0" tIns="0" rIns="0" bIns="0" rtlCol="0" anchor="t">
            <a:spAutoFit/>
          </a:bodyPr>
          <a:lstStyle/>
          <a:p>
            <a:pPr>
              <a:lnSpc>
                <a:spcPts val="3300"/>
              </a:lnSpc>
            </a:pPr>
            <a:r>
              <a:rPr lang="en-US" sz="3300" b="1" dirty="0" err="1">
                <a:solidFill>
                  <a:srgbClr val="1D1D1B"/>
                </a:solidFill>
                <a:latin typeface="Nunito"/>
              </a:rPr>
              <a:t>Analisis</a:t>
            </a:r>
            <a:endParaRPr lang="en-US" sz="3300" b="1" dirty="0">
              <a:solidFill>
                <a:srgbClr val="1D1D1B"/>
              </a:solidFill>
              <a:latin typeface="Nunito"/>
            </a:endParaRPr>
          </a:p>
        </p:txBody>
      </p:sp>
      <p:sp>
        <p:nvSpPr>
          <p:cNvPr id="22" name="TextBox 22"/>
          <p:cNvSpPr txBox="1"/>
          <p:nvPr/>
        </p:nvSpPr>
        <p:spPr>
          <a:xfrm>
            <a:off x="1066570" y="4680345"/>
            <a:ext cx="7015256" cy="4343497"/>
          </a:xfrm>
          <a:prstGeom prst="rect">
            <a:avLst/>
          </a:prstGeom>
        </p:spPr>
        <p:txBody>
          <a:bodyPr lIns="0" tIns="0" rIns="0" bIns="0" rtlCol="0" anchor="t">
            <a:spAutoFit/>
          </a:bodyPr>
          <a:lstStyle/>
          <a:p>
            <a:pPr marL="518160" lvl="1" indent="-259080" algn="just">
              <a:lnSpc>
                <a:spcPts val="2640"/>
              </a:lnSpc>
              <a:buFont typeface="Arial"/>
              <a:buChar char="•"/>
            </a:pPr>
            <a:r>
              <a:rPr lang="en-US" sz="2400" dirty="0">
                <a:solidFill>
                  <a:srgbClr val="1D1D1B"/>
                </a:solidFill>
                <a:latin typeface="Nunito"/>
              </a:rPr>
              <a:t>Pada </a:t>
            </a:r>
            <a:r>
              <a:rPr lang="en-US" sz="2400" dirty="0" err="1">
                <a:solidFill>
                  <a:srgbClr val="1D1D1B"/>
                </a:solidFill>
                <a:latin typeface="Nunito"/>
              </a:rPr>
              <a:t>bagian</a:t>
            </a:r>
            <a:r>
              <a:rPr lang="en-US" sz="2400" dirty="0">
                <a:solidFill>
                  <a:srgbClr val="1D1D1B"/>
                </a:solidFill>
                <a:latin typeface="Nunito"/>
              </a:rPr>
              <a:t> def </a:t>
            </a:r>
            <a:r>
              <a:rPr lang="en-US" sz="2400" dirty="0" err="1">
                <a:solidFill>
                  <a:srgbClr val="1D1D1B"/>
                </a:solidFill>
                <a:latin typeface="Nunito"/>
              </a:rPr>
              <a:t>eliminasi_gauss</a:t>
            </a:r>
            <a:r>
              <a:rPr lang="en-US" sz="2400" dirty="0">
                <a:solidFill>
                  <a:srgbClr val="1D1D1B"/>
                </a:solidFill>
                <a:latin typeface="Nunito"/>
              </a:rPr>
              <a:t> </a:t>
            </a:r>
            <a:r>
              <a:rPr lang="en-US" sz="2400" dirty="0" err="1">
                <a:solidFill>
                  <a:srgbClr val="1D1D1B"/>
                </a:solidFill>
                <a:latin typeface="Nunito"/>
              </a:rPr>
              <a:t>terdapat</a:t>
            </a:r>
            <a:r>
              <a:rPr lang="en-US" sz="2400" dirty="0">
                <a:solidFill>
                  <a:srgbClr val="1D1D1B"/>
                </a:solidFill>
                <a:latin typeface="Nunito"/>
              </a:rPr>
              <a:t> 2 </a:t>
            </a:r>
            <a:r>
              <a:rPr lang="en-US" sz="2400" dirty="0" err="1">
                <a:solidFill>
                  <a:srgbClr val="1D1D1B"/>
                </a:solidFill>
                <a:latin typeface="Nunito"/>
              </a:rPr>
              <a:t>langkah</a:t>
            </a:r>
            <a:r>
              <a:rPr lang="en-US" sz="2400" dirty="0">
                <a:solidFill>
                  <a:srgbClr val="1D1D1B"/>
                </a:solidFill>
                <a:latin typeface="Nunito"/>
              </a:rPr>
              <a:t> </a:t>
            </a:r>
            <a:r>
              <a:rPr lang="en-US" sz="2400" dirty="0" err="1">
                <a:solidFill>
                  <a:srgbClr val="1D1D1B"/>
                </a:solidFill>
                <a:latin typeface="Nunito"/>
              </a:rPr>
              <a:t>yaitu</a:t>
            </a:r>
            <a:r>
              <a:rPr lang="en-US" sz="2400" dirty="0">
                <a:solidFill>
                  <a:srgbClr val="1D1D1B"/>
                </a:solidFill>
                <a:latin typeface="Nunito"/>
              </a:rPr>
              <a:t> forward elimination dan back substitution. </a:t>
            </a:r>
          </a:p>
          <a:p>
            <a:pPr algn="just">
              <a:lnSpc>
                <a:spcPts val="2640"/>
              </a:lnSpc>
            </a:pPr>
            <a:endParaRPr lang="en-US" sz="2400" dirty="0">
              <a:solidFill>
                <a:srgbClr val="1D1D1B"/>
              </a:solidFill>
              <a:latin typeface="Nunito"/>
            </a:endParaRPr>
          </a:p>
          <a:p>
            <a:pPr marL="518160" lvl="1" indent="-259080" algn="just">
              <a:lnSpc>
                <a:spcPts val="2640"/>
              </a:lnSpc>
              <a:buFont typeface="Arial"/>
              <a:buChar char="•"/>
            </a:pPr>
            <a:r>
              <a:rPr lang="en-US" sz="2400" dirty="0" err="1">
                <a:solidFill>
                  <a:srgbClr val="1D1D1B"/>
                </a:solidFill>
                <a:latin typeface="Nunito"/>
              </a:rPr>
              <a:t>Melalui</a:t>
            </a:r>
            <a:r>
              <a:rPr lang="en-US" sz="2400" dirty="0">
                <a:solidFill>
                  <a:srgbClr val="1D1D1B"/>
                </a:solidFill>
                <a:latin typeface="Nunito"/>
              </a:rPr>
              <a:t> forward elimination, </a:t>
            </a:r>
            <a:r>
              <a:rPr lang="en-US" sz="2400" dirty="0" err="1">
                <a:solidFill>
                  <a:srgbClr val="1D1D1B"/>
                </a:solidFill>
                <a:latin typeface="Nunito"/>
              </a:rPr>
              <a:t>dapat</a:t>
            </a:r>
            <a:r>
              <a:rPr lang="en-US" sz="2400" dirty="0">
                <a:solidFill>
                  <a:srgbClr val="1D1D1B"/>
                </a:solidFill>
                <a:latin typeface="Nunito"/>
              </a:rPr>
              <a:t> </a:t>
            </a:r>
            <a:r>
              <a:rPr lang="en-US" sz="2400" dirty="0" err="1">
                <a:solidFill>
                  <a:srgbClr val="1D1D1B"/>
                </a:solidFill>
                <a:latin typeface="Nunito"/>
              </a:rPr>
              <a:t>diketahui</a:t>
            </a:r>
            <a:r>
              <a:rPr lang="en-US" sz="2400" dirty="0">
                <a:solidFill>
                  <a:srgbClr val="1D1D1B"/>
                </a:solidFill>
                <a:latin typeface="Nunito"/>
              </a:rPr>
              <a:t> </a:t>
            </a:r>
            <a:r>
              <a:rPr lang="en-US" sz="2400" dirty="0" err="1">
                <a:solidFill>
                  <a:srgbClr val="1D1D1B"/>
                </a:solidFill>
                <a:latin typeface="Nunito"/>
              </a:rPr>
              <a:t>apakah</a:t>
            </a:r>
            <a:r>
              <a:rPr lang="en-US" sz="2400" dirty="0">
                <a:solidFill>
                  <a:srgbClr val="1D1D1B"/>
                </a:solidFill>
                <a:latin typeface="Nunito"/>
              </a:rPr>
              <a:t> </a:t>
            </a:r>
            <a:r>
              <a:rPr lang="en-US" sz="2400" dirty="0" err="1">
                <a:solidFill>
                  <a:srgbClr val="1D1D1B"/>
                </a:solidFill>
                <a:latin typeface="Nunito"/>
              </a:rPr>
              <a:t>sistem</a:t>
            </a:r>
            <a:r>
              <a:rPr lang="en-US" sz="2400" dirty="0">
                <a:solidFill>
                  <a:srgbClr val="1D1D1B"/>
                </a:solidFill>
                <a:latin typeface="Nunito"/>
              </a:rPr>
              <a:t> </a:t>
            </a:r>
            <a:r>
              <a:rPr lang="en-US" sz="2400" dirty="0" err="1">
                <a:solidFill>
                  <a:srgbClr val="1D1D1B"/>
                </a:solidFill>
                <a:latin typeface="Nunito"/>
              </a:rPr>
              <a:t>persamaan</a:t>
            </a:r>
            <a:r>
              <a:rPr lang="en-US" sz="2400" dirty="0">
                <a:solidFill>
                  <a:srgbClr val="1D1D1B"/>
                </a:solidFill>
                <a:latin typeface="Nunito"/>
              </a:rPr>
              <a:t> linear </a:t>
            </a:r>
            <a:r>
              <a:rPr lang="en-US" sz="2400" dirty="0" err="1">
                <a:solidFill>
                  <a:srgbClr val="1D1D1B"/>
                </a:solidFill>
                <a:latin typeface="Nunito"/>
              </a:rPr>
              <a:t>memiliki</a:t>
            </a:r>
            <a:r>
              <a:rPr lang="en-US" sz="2400" dirty="0">
                <a:solidFill>
                  <a:srgbClr val="1D1D1B"/>
                </a:solidFill>
                <a:latin typeface="Nunito"/>
              </a:rPr>
              <a:t> </a:t>
            </a:r>
            <a:r>
              <a:rPr lang="en-US" sz="2400" dirty="0" err="1">
                <a:solidFill>
                  <a:srgbClr val="1D1D1B"/>
                </a:solidFill>
                <a:latin typeface="Nunito"/>
              </a:rPr>
              <a:t>satu</a:t>
            </a:r>
            <a:r>
              <a:rPr lang="en-US" sz="2400" dirty="0">
                <a:solidFill>
                  <a:srgbClr val="1D1D1B"/>
                </a:solidFill>
                <a:latin typeface="Nunito"/>
              </a:rPr>
              <a:t> </a:t>
            </a:r>
            <a:r>
              <a:rPr lang="en-US" sz="2400" dirty="0" err="1">
                <a:solidFill>
                  <a:srgbClr val="1D1D1B"/>
                </a:solidFill>
                <a:latin typeface="Nunito"/>
              </a:rPr>
              <a:t>solusi</a:t>
            </a:r>
            <a:r>
              <a:rPr lang="en-US" sz="2400" dirty="0">
                <a:solidFill>
                  <a:srgbClr val="1D1D1B"/>
                </a:solidFill>
                <a:latin typeface="Nunito"/>
              </a:rPr>
              <a:t> per </a:t>
            </a:r>
            <a:r>
              <a:rPr lang="en-US" sz="2400" dirty="0" err="1">
                <a:solidFill>
                  <a:srgbClr val="1D1D1B"/>
                </a:solidFill>
                <a:latin typeface="Nunito"/>
              </a:rPr>
              <a:t>variabel</a:t>
            </a:r>
            <a:r>
              <a:rPr lang="en-US" sz="2400" dirty="0">
                <a:solidFill>
                  <a:srgbClr val="1D1D1B"/>
                </a:solidFill>
                <a:latin typeface="Nunito"/>
              </a:rPr>
              <a:t>, </a:t>
            </a:r>
            <a:r>
              <a:rPr lang="en-US" sz="2400" dirty="0" err="1">
                <a:solidFill>
                  <a:srgbClr val="1D1D1B"/>
                </a:solidFill>
                <a:latin typeface="Nunito"/>
              </a:rPr>
              <a:t>banyak</a:t>
            </a:r>
            <a:r>
              <a:rPr lang="en-US" sz="2400" dirty="0">
                <a:solidFill>
                  <a:srgbClr val="1D1D1B"/>
                </a:solidFill>
                <a:latin typeface="Nunito"/>
              </a:rPr>
              <a:t> </a:t>
            </a:r>
            <a:r>
              <a:rPr lang="en-US" sz="2400" dirty="0" err="1">
                <a:solidFill>
                  <a:srgbClr val="1D1D1B"/>
                </a:solidFill>
                <a:latin typeface="Nunito"/>
              </a:rPr>
              <a:t>solusi</a:t>
            </a:r>
            <a:r>
              <a:rPr lang="en-US" sz="2400" dirty="0">
                <a:solidFill>
                  <a:srgbClr val="1D1D1B"/>
                </a:solidFill>
                <a:latin typeface="Nunito"/>
              </a:rPr>
              <a:t>, </a:t>
            </a:r>
            <a:r>
              <a:rPr lang="en-US" sz="2400" dirty="0" err="1">
                <a:solidFill>
                  <a:srgbClr val="1D1D1B"/>
                </a:solidFill>
                <a:latin typeface="Nunito"/>
              </a:rPr>
              <a:t>atau</a:t>
            </a:r>
            <a:r>
              <a:rPr lang="en-US" sz="2400" dirty="0">
                <a:solidFill>
                  <a:srgbClr val="1D1D1B"/>
                </a:solidFill>
                <a:latin typeface="Nunito"/>
              </a:rPr>
              <a:t> </a:t>
            </a:r>
            <a:r>
              <a:rPr lang="en-US" sz="2400" dirty="0" err="1">
                <a:solidFill>
                  <a:srgbClr val="1D1D1B"/>
                </a:solidFill>
                <a:latin typeface="Nunito"/>
              </a:rPr>
              <a:t>tidak</a:t>
            </a:r>
            <a:r>
              <a:rPr lang="en-US" sz="2400" dirty="0">
                <a:solidFill>
                  <a:srgbClr val="1D1D1B"/>
                </a:solidFill>
                <a:latin typeface="Nunito"/>
              </a:rPr>
              <a:t> </a:t>
            </a:r>
            <a:r>
              <a:rPr lang="en-US" sz="2400" dirty="0" err="1">
                <a:solidFill>
                  <a:srgbClr val="1D1D1B"/>
                </a:solidFill>
                <a:latin typeface="Nunito"/>
              </a:rPr>
              <a:t>ada</a:t>
            </a:r>
            <a:r>
              <a:rPr lang="en-US" sz="2400" dirty="0">
                <a:solidFill>
                  <a:srgbClr val="1D1D1B"/>
                </a:solidFill>
                <a:latin typeface="Nunito"/>
              </a:rPr>
              <a:t> </a:t>
            </a:r>
            <a:r>
              <a:rPr lang="en-US" sz="2400" dirty="0" err="1">
                <a:solidFill>
                  <a:srgbClr val="1D1D1B"/>
                </a:solidFill>
                <a:latin typeface="Nunito"/>
              </a:rPr>
              <a:t>sama</a:t>
            </a:r>
            <a:r>
              <a:rPr lang="en-US" sz="2400" dirty="0">
                <a:solidFill>
                  <a:srgbClr val="1D1D1B"/>
                </a:solidFill>
                <a:latin typeface="Nunito"/>
              </a:rPr>
              <a:t> </a:t>
            </a:r>
            <a:r>
              <a:rPr lang="en-US" sz="2400" dirty="0" err="1">
                <a:solidFill>
                  <a:srgbClr val="1D1D1B"/>
                </a:solidFill>
                <a:latin typeface="Nunito"/>
              </a:rPr>
              <a:t>sekali</a:t>
            </a:r>
            <a:r>
              <a:rPr lang="en-US" sz="2400" dirty="0">
                <a:solidFill>
                  <a:srgbClr val="1D1D1B"/>
                </a:solidFill>
                <a:latin typeface="Nunito"/>
              </a:rPr>
              <a:t>.</a:t>
            </a:r>
          </a:p>
          <a:p>
            <a:pPr algn="just">
              <a:lnSpc>
                <a:spcPts val="2640"/>
              </a:lnSpc>
            </a:pPr>
            <a:endParaRPr lang="en-US" sz="2400" dirty="0">
              <a:solidFill>
                <a:srgbClr val="1D1D1B"/>
              </a:solidFill>
              <a:latin typeface="Nunito"/>
            </a:endParaRPr>
          </a:p>
          <a:p>
            <a:pPr marL="518160" lvl="1" indent="-259080" algn="just">
              <a:lnSpc>
                <a:spcPts val="2640"/>
              </a:lnSpc>
              <a:buFont typeface="Arial"/>
              <a:buChar char="•"/>
            </a:pPr>
            <a:r>
              <a:rPr lang="en-US" sz="2400" dirty="0" err="1">
                <a:solidFill>
                  <a:srgbClr val="1D1D1B"/>
                </a:solidFill>
                <a:latin typeface="Nunito"/>
              </a:rPr>
              <a:t>Setiap</a:t>
            </a:r>
            <a:r>
              <a:rPr lang="en-US" sz="2400" dirty="0">
                <a:solidFill>
                  <a:srgbClr val="1D1D1B"/>
                </a:solidFill>
                <a:latin typeface="Nunito"/>
              </a:rPr>
              <a:t> proses </a:t>
            </a:r>
            <a:r>
              <a:rPr lang="en-US" sz="2400" dirty="0" err="1">
                <a:solidFill>
                  <a:srgbClr val="1D1D1B"/>
                </a:solidFill>
                <a:latin typeface="Nunito"/>
              </a:rPr>
              <a:t>perubahan</a:t>
            </a:r>
            <a:r>
              <a:rPr lang="en-US" sz="2400" dirty="0">
                <a:solidFill>
                  <a:srgbClr val="1D1D1B"/>
                </a:solidFill>
                <a:latin typeface="Nunito"/>
              </a:rPr>
              <a:t> </a:t>
            </a:r>
            <a:r>
              <a:rPr lang="en-US" sz="2400" dirty="0" err="1">
                <a:solidFill>
                  <a:srgbClr val="1D1D1B"/>
                </a:solidFill>
                <a:latin typeface="Nunito"/>
              </a:rPr>
              <a:t>matriks</a:t>
            </a:r>
            <a:r>
              <a:rPr lang="en-US" sz="2400" dirty="0">
                <a:solidFill>
                  <a:srgbClr val="1D1D1B"/>
                </a:solidFill>
                <a:latin typeface="Nunito"/>
              </a:rPr>
              <a:t> </a:t>
            </a:r>
            <a:r>
              <a:rPr lang="en-US" sz="2400" dirty="0" err="1">
                <a:solidFill>
                  <a:srgbClr val="1D1D1B"/>
                </a:solidFill>
                <a:latin typeface="Nunito"/>
              </a:rPr>
              <a:t>dicetak</a:t>
            </a:r>
            <a:r>
              <a:rPr lang="en-US" sz="2400" dirty="0">
                <a:solidFill>
                  <a:srgbClr val="1D1D1B"/>
                </a:solidFill>
                <a:latin typeface="Nunito"/>
              </a:rPr>
              <a:t> </a:t>
            </a:r>
            <a:r>
              <a:rPr lang="en-US" sz="2400" dirty="0" err="1">
                <a:solidFill>
                  <a:srgbClr val="1D1D1B"/>
                </a:solidFill>
                <a:latin typeface="Nunito"/>
              </a:rPr>
              <a:t>sehingga</a:t>
            </a:r>
            <a:r>
              <a:rPr lang="en-US" sz="2400" dirty="0">
                <a:solidFill>
                  <a:srgbClr val="1D1D1B"/>
                </a:solidFill>
                <a:latin typeface="Nunito"/>
              </a:rPr>
              <a:t> </a:t>
            </a:r>
            <a:r>
              <a:rPr lang="en-US" sz="2400" dirty="0" err="1">
                <a:solidFill>
                  <a:srgbClr val="1D1D1B"/>
                </a:solidFill>
                <a:latin typeface="Nunito"/>
              </a:rPr>
              <a:t>dapat</a:t>
            </a:r>
            <a:r>
              <a:rPr lang="en-US" sz="2400" dirty="0">
                <a:solidFill>
                  <a:srgbClr val="1D1D1B"/>
                </a:solidFill>
                <a:latin typeface="Nunito"/>
              </a:rPr>
              <a:t> </a:t>
            </a:r>
            <a:r>
              <a:rPr lang="en-US" sz="2400" dirty="0" err="1">
                <a:solidFill>
                  <a:srgbClr val="1D1D1B"/>
                </a:solidFill>
                <a:latin typeface="Nunito"/>
              </a:rPr>
              <a:t>terlihat</a:t>
            </a:r>
            <a:r>
              <a:rPr lang="en-US" sz="2400" dirty="0">
                <a:solidFill>
                  <a:srgbClr val="1D1D1B"/>
                </a:solidFill>
                <a:latin typeface="Nunito"/>
              </a:rPr>
              <a:t> proses </a:t>
            </a:r>
            <a:r>
              <a:rPr lang="en-US" sz="2400" dirty="0" err="1">
                <a:solidFill>
                  <a:srgbClr val="1D1D1B"/>
                </a:solidFill>
                <a:latin typeface="Nunito"/>
              </a:rPr>
              <a:t>pembuatan</a:t>
            </a:r>
            <a:r>
              <a:rPr lang="en-US" sz="2400" dirty="0">
                <a:solidFill>
                  <a:srgbClr val="1D1D1B"/>
                </a:solidFill>
                <a:latin typeface="Nunito"/>
              </a:rPr>
              <a:t> </a:t>
            </a:r>
            <a:r>
              <a:rPr lang="en-US" sz="2400" dirty="0" err="1">
                <a:solidFill>
                  <a:srgbClr val="1D1D1B"/>
                </a:solidFill>
                <a:latin typeface="Nunito"/>
              </a:rPr>
              <a:t>matriks</a:t>
            </a:r>
            <a:r>
              <a:rPr lang="en-US" sz="2400" dirty="0">
                <a:solidFill>
                  <a:srgbClr val="1D1D1B"/>
                </a:solidFill>
                <a:latin typeface="Nunito"/>
              </a:rPr>
              <a:t> augmented </a:t>
            </a:r>
            <a:r>
              <a:rPr lang="en-US" sz="2400" dirty="0" err="1">
                <a:solidFill>
                  <a:srgbClr val="1D1D1B"/>
                </a:solidFill>
                <a:latin typeface="Nunito"/>
              </a:rPr>
              <a:t>menjadi</a:t>
            </a:r>
            <a:r>
              <a:rPr lang="en-US" sz="2400" dirty="0">
                <a:solidFill>
                  <a:srgbClr val="1D1D1B"/>
                </a:solidFill>
                <a:latin typeface="Nunito"/>
              </a:rPr>
              <a:t> </a:t>
            </a:r>
            <a:r>
              <a:rPr lang="en-US" sz="2400" dirty="0" err="1">
                <a:solidFill>
                  <a:srgbClr val="1D1D1B"/>
                </a:solidFill>
                <a:latin typeface="Nunito"/>
              </a:rPr>
              <a:t>matriks</a:t>
            </a:r>
            <a:r>
              <a:rPr lang="en-US" sz="2400" dirty="0">
                <a:solidFill>
                  <a:srgbClr val="1D1D1B"/>
                </a:solidFill>
                <a:latin typeface="Nunito"/>
              </a:rPr>
              <a:t> </a:t>
            </a:r>
            <a:r>
              <a:rPr lang="en-US" sz="2400" dirty="0" err="1">
                <a:solidFill>
                  <a:srgbClr val="1D1D1B"/>
                </a:solidFill>
                <a:latin typeface="Nunito"/>
              </a:rPr>
              <a:t>segitiga</a:t>
            </a:r>
            <a:r>
              <a:rPr lang="en-US" sz="2400" dirty="0">
                <a:solidFill>
                  <a:srgbClr val="1D1D1B"/>
                </a:solidFill>
                <a:latin typeface="Nunito"/>
              </a:rPr>
              <a:t> </a:t>
            </a:r>
            <a:r>
              <a:rPr lang="en-US" sz="2400" dirty="0" err="1">
                <a:solidFill>
                  <a:srgbClr val="1D1D1B"/>
                </a:solidFill>
                <a:latin typeface="Nunito"/>
              </a:rPr>
              <a:t>atas</a:t>
            </a:r>
            <a:endParaRPr lang="en-US" sz="2400" dirty="0">
              <a:solidFill>
                <a:srgbClr val="1D1D1B"/>
              </a:solidFill>
              <a:latin typeface="Nunito"/>
            </a:endParaRPr>
          </a:p>
        </p:txBody>
      </p:sp>
      <p:grpSp>
        <p:nvGrpSpPr>
          <p:cNvPr id="23" name="Group 23"/>
          <p:cNvGrpSpPr/>
          <p:nvPr/>
        </p:nvGrpSpPr>
        <p:grpSpPr>
          <a:xfrm>
            <a:off x="9680404" y="4238883"/>
            <a:ext cx="324784" cy="324784"/>
            <a:chOff x="0" y="0"/>
            <a:chExt cx="660400" cy="660400"/>
          </a:xfrm>
        </p:grpSpPr>
        <p:sp>
          <p:nvSpPr>
            <p:cNvPr id="24" name="Freeform 2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5" name="Group 25"/>
          <p:cNvGrpSpPr/>
          <p:nvPr/>
        </p:nvGrpSpPr>
        <p:grpSpPr>
          <a:xfrm>
            <a:off x="9680404" y="2141783"/>
            <a:ext cx="324784" cy="324784"/>
            <a:chOff x="0" y="0"/>
            <a:chExt cx="660400" cy="660400"/>
          </a:xfrm>
        </p:grpSpPr>
        <p:sp>
          <p:nvSpPr>
            <p:cNvPr id="26" name="Freeform 2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7" name="Group 27"/>
          <p:cNvGrpSpPr/>
          <p:nvPr/>
        </p:nvGrpSpPr>
        <p:grpSpPr>
          <a:xfrm>
            <a:off x="1918345" y="388896"/>
            <a:ext cx="14596178" cy="1001754"/>
            <a:chOff x="0" y="0"/>
            <a:chExt cx="17505273" cy="1201409"/>
          </a:xfrm>
        </p:grpSpPr>
        <p:sp>
          <p:nvSpPr>
            <p:cNvPr id="28" name="Freeform 28"/>
            <p:cNvSpPr/>
            <p:nvPr/>
          </p:nvSpPr>
          <p:spPr>
            <a:xfrm>
              <a:off x="0" y="0"/>
              <a:ext cx="17506542" cy="1201409"/>
            </a:xfrm>
            <a:custGeom>
              <a:avLst/>
              <a:gdLst/>
              <a:ahLst/>
              <a:cxnLst/>
              <a:rect l="l" t="t" r="r" b="b"/>
              <a:pathLst>
                <a:path w="17506542" h="1201409">
                  <a:moveTo>
                    <a:pt x="16952823" y="1201409"/>
                  </a:moveTo>
                  <a:lnTo>
                    <a:pt x="553720" y="1201409"/>
                  </a:lnTo>
                  <a:cubicBezTo>
                    <a:pt x="247650" y="1201409"/>
                    <a:pt x="0" y="932450"/>
                    <a:pt x="0" y="601403"/>
                  </a:cubicBezTo>
                  <a:cubicBezTo>
                    <a:pt x="0" y="268976"/>
                    <a:pt x="247650" y="0"/>
                    <a:pt x="553720" y="0"/>
                  </a:cubicBezTo>
                  <a:lnTo>
                    <a:pt x="16952823" y="0"/>
                  </a:lnTo>
                  <a:cubicBezTo>
                    <a:pt x="17258892" y="0"/>
                    <a:pt x="17506542" y="268976"/>
                    <a:pt x="17506542" y="601403"/>
                  </a:cubicBezTo>
                  <a:cubicBezTo>
                    <a:pt x="17505273" y="932450"/>
                    <a:pt x="17257623" y="1201409"/>
                    <a:pt x="16952823" y="1201409"/>
                  </a:cubicBezTo>
                  <a:close/>
                </a:path>
              </a:pathLst>
            </a:custGeom>
            <a:solidFill>
              <a:srgbClr val="FAF9F5"/>
            </a:solidFill>
          </p:spPr>
        </p:sp>
      </p:grpSp>
      <p:sp>
        <p:nvSpPr>
          <p:cNvPr id="29" name="TextBox 29"/>
          <p:cNvSpPr txBox="1"/>
          <p:nvPr/>
        </p:nvSpPr>
        <p:spPr>
          <a:xfrm>
            <a:off x="4542233" y="550107"/>
            <a:ext cx="9203535" cy="723900"/>
          </a:xfrm>
          <a:prstGeom prst="rect">
            <a:avLst/>
          </a:prstGeom>
        </p:spPr>
        <p:txBody>
          <a:bodyPr lIns="0" tIns="0" rIns="0" bIns="0" rtlCol="0" anchor="t">
            <a:spAutoFit/>
          </a:bodyPr>
          <a:lstStyle/>
          <a:p>
            <a:pPr algn="ctr">
              <a:lnSpc>
                <a:spcPts val="5759"/>
              </a:lnSpc>
            </a:pPr>
            <a:r>
              <a:rPr lang="en-US" sz="4799" spc="19">
                <a:solidFill>
                  <a:srgbClr val="1D1D1B"/>
                </a:solidFill>
                <a:latin typeface="Nunito Bold Bold Italics"/>
              </a:rPr>
              <a:t> ANALISIS ELIMINASI GAUSS</a:t>
            </a:r>
          </a:p>
        </p:txBody>
      </p:sp>
      <p:pic>
        <p:nvPicPr>
          <p:cNvPr id="30" name="Picture 3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51905" y="651648"/>
            <a:ext cx="476250" cy="476250"/>
          </a:xfrm>
          <a:prstGeom prst="rect">
            <a:avLst/>
          </a:prstGeom>
        </p:spPr>
      </p:pic>
      <p:sp>
        <p:nvSpPr>
          <p:cNvPr id="31" name="TextBox 31"/>
          <p:cNvSpPr txBox="1"/>
          <p:nvPr/>
        </p:nvSpPr>
        <p:spPr>
          <a:xfrm>
            <a:off x="10637915" y="4172208"/>
            <a:ext cx="6215705" cy="1779333"/>
          </a:xfrm>
          <a:prstGeom prst="rect">
            <a:avLst/>
          </a:prstGeom>
        </p:spPr>
        <p:txBody>
          <a:bodyPr lIns="0" tIns="0" rIns="0" bIns="0" rtlCol="0" anchor="t">
            <a:spAutoFit/>
          </a:bodyPr>
          <a:lstStyle/>
          <a:p>
            <a:pPr>
              <a:lnSpc>
                <a:spcPts val="3499"/>
              </a:lnSpc>
              <a:spcBef>
                <a:spcPct val="0"/>
              </a:spcBef>
            </a:pPr>
            <a:r>
              <a:rPr lang="en-US" sz="2499" dirty="0">
                <a:solidFill>
                  <a:srgbClr val="1D1D1B"/>
                </a:solidFill>
                <a:latin typeface="Nunito"/>
              </a:rPr>
              <a:t>Waktu yang </a:t>
            </a:r>
            <a:r>
              <a:rPr lang="en-US" sz="2499" dirty="0" err="1">
                <a:solidFill>
                  <a:srgbClr val="1D1D1B"/>
                </a:solidFill>
                <a:latin typeface="Nunito"/>
              </a:rPr>
              <a:t>dibutuhkan</a:t>
            </a:r>
            <a:r>
              <a:rPr lang="en-US" sz="2499" dirty="0">
                <a:solidFill>
                  <a:srgbClr val="1D1D1B"/>
                </a:solidFill>
                <a:latin typeface="Nunito"/>
              </a:rPr>
              <a:t> program untuk </a:t>
            </a:r>
            <a:r>
              <a:rPr lang="en-US" sz="2499" dirty="0" err="1">
                <a:solidFill>
                  <a:srgbClr val="1D1D1B"/>
                </a:solidFill>
                <a:latin typeface="Nunito"/>
              </a:rPr>
              <a:t>berjalan</a:t>
            </a:r>
            <a:r>
              <a:rPr lang="en-US" sz="2499" dirty="0">
                <a:solidFill>
                  <a:srgbClr val="1D1D1B"/>
                </a:solidFill>
                <a:latin typeface="Nunito"/>
              </a:rPr>
              <a:t> </a:t>
            </a:r>
            <a:r>
              <a:rPr lang="en-US" sz="2499" dirty="0" err="1">
                <a:solidFill>
                  <a:srgbClr val="1D1D1B"/>
                </a:solidFill>
                <a:latin typeface="Nunito"/>
              </a:rPr>
              <a:t>sampai</a:t>
            </a:r>
            <a:r>
              <a:rPr lang="en-US" sz="2499" dirty="0">
                <a:solidFill>
                  <a:srgbClr val="1D1D1B"/>
                </a:solidFill>
                <a:latin typeface="Nunito"/>
              </a:rPr>
              <a:t> </a:t>
            </a:r>
            <a:r>
              <a:rPr lang="en-US" sz="2499" dirty="0" err="1">
                <a:solidFill>
                  <a:srgbClr val="1D1D1B"/>
                </a:solidFill>
                <a:latin typeface="Nunito"/>
              </a:rPr>
              <a:t>ditemukan</a:t>
            </a:r>
            <a:r>
              <a:rPr lang="en-US" sz="2499" dirty="0">
                <a:solidFill>
                  <a:srgbClr val="1D1D1B"/>
                </a:solidFill>
                <a:latin typeface="Nunito"/>
              </a:rPr>
              <a:t> </a:t>
            </a:r>
            <a:r>
              <a:rPr lang="en-US" sz="2499" dirty="0" err="1">
                <a:solidFill>
                  <a:srgbClr val="1D1D1B"/>
                </a:solidFill>
                <a:latin typeface="Nunito"/>
              </a:rPr>
              <a:t>hasil</a:t>
            </a:r>
            <a:r>
              <a:rPr lang="en-US" sz="2499" dirty="0">
                <a:solidFill>
                  <a:srgbClr val="1D1D1B"/>
                </a:solidFill>
                <a:latin typeface="Nunito"/>
              </a:rPr>
              <a:t> </a:t>
            </a:r>
            <a:r>
              <a:rPr lang="en-US" sz="2499" dirty="0" err="1">
                <a:solidFill>
                  <a:srgbClr val="1D1D1B"/>
                </a:solidFill>
                <a:latin typeface="Nunito"/>
              </a:rPr>
              <a:t>akhir</a:t>
            </a:r>
            <a:r>
              <a:rPr lang="en-US" sz="2499" dirty="0">
                <a:solidFill>
                  <a:srgbClr val="1D1D1B"/>
                </a:solidFill>
                <a:latin typeface="Nunito"/>
              </a:rPr>
              <a:t> dan program </a:t>
            </a:r>
            <a:r>
              <a:rPr lang="en-US" sz="2499" dirty="0" err="1">
                <a:solidFill>
                  <a:srgbClr val="1D1D1B"/>
                </a:solidFill>
                <a:latin typeface="Nunito"/>
              </a:rPr>
              <a:t>berhenti</a:t>
            </a:r>
            <a:r>
              <a:rPr lang="en-US" sz="2499" dirty="0">
                <a:solidFill>
                  <a:srgbClr val="1D1D1B"/>
                </a:solidFill>
                <a:latin typeface="Nunito"/>
              </a:rPr>
              <a:t> </a:t>
            </a:r>
            <a:r>
              <a:rPr lang="en-US" sz="2499" dirty="0" err="1">
                <a:solidFill>
                  <a:srgbClr val="1D1D1B"/>
                </a:solidFill>
                <a:latin typeface="Nunito"/>
              </a:rPr>
              <a:t>adalah</a:t>
            </a:r>
            <a:r>
              <a:rPr lang="en-US" sz="2499" dirty="0">
                <a:solidFill>
                  <a:srgbClr val="1D1D1B"/>
                </a:solidFill>
                <a:latin typeface="Nunito"/>
              </a:rPr>
              <a:t>  0.011757649000003312 </a:t>
            </a:r>
            <a:r>
              <a:rPr lang="en-US" sz="2499" dirty="0" err="1">
                <a:solidFill>
                  <a:srgbClr val="1D1D1B"/>
                </a:solidFill>
                <a:latin typeface="Nunito"/>
              </a:rPr>
              <a:t>detik</a:t>
            </a:r>
            <a:endParaRPr lang="en-US" sz="2499" dirty="0">
              <a:solidFill>
                <a:srgbClr val="1D1D1B"/>
              </a:solidFill>
              <a:latin typeface="Nunito"/>
            </a:endParaRPr>
          </a:p>
        </p:txBody>
      </p:sp>
      <p:grpSp>
        <p:nvGrpSpPr>
          <p:cNvPr id="32" name="Group 32"/>
          <p:cNvGrpSpPr/>
          <p:nvPr/>
        </p:nvGrpSpPr>
        <p:grpSpPr>
          <a:xfrm>
            <a:off x="9680404" y="6359783"/>
            <a:ext cx="324784" cy="324784"/>
            <a:chOff x="0" y="0"/>
            <a:chExt cx="660400" cy="660400"/>
          </a:xfrm>
        </p:grpSpPr>
        <p:sp>
          <p:nvSpPr>
            <p:cNvPr id="33" name="Freeform 3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sp>
        <p:nvSpPr>
          <p:cNvPr id="34" name="TextBox 34"/>
          <p:cNvSpPr txBox="1"/>
          <p:nvPr/>
        </p:nvSpPr>
        <p:spPr>
          <a:xfrm>
            <a:off x="10637915" y="6273978"/>
            <a:ext cx="6215705" cy="2174875"/>
          </a:xfrm>
          <a:prstGeom prst="rect">
            <a:avLst/>
          </a:prstGeom>
        </p:spPr>
        <p:txBody>
          <a:bodyPr lIns="0" tIns="0" rIns="0" bIns="0" rtlCol="0" anchor="t">
            <a:spAutoFit/>
          </a:bodyPr>
          <a:lstStyle/>
          <a:p>
            <a:pPr>
              <a:lnSpc>
                <a:spcPts val="3499"/>
              </a:lnSpc>
            </a:pPr>
            <a:r>
              <a:rPr lang="en-US" sz="2499">
                <a:solidFill>
                  <a:srgbClr val="1D1D1B"/>
                </a:solidFill>
                <a:latin typeface="Nunito"/>
              </a:rPr>
              <a:t>Keuntungan: </a:t>
            </a:r>
          </a:p>
          <a:p>
            <a:pPr marL="539749" lvl="1" indent="-269875">
              <a:lnSpc>
                <a:spcPts val="3499"/>
              </a:lnSpc>
              <a:buFont typeface="Arial"/>
              <a:buChar char="•"/>
            </a:pPr>
            <a:r>
              <a:rPr lang="en-US" sz="2499">
                <a:solidFill>
                  <a:srgbClr val="1D1D1B"/>
                </a:solidFill>
                <a:latin typeface="Nunito"/>
              </a:rPr>
              <a:t> Proses iterasi yang sedikit</a:t>
            </a:r>
          </a:p>
          <a:p>
            <a:pPr marL="539749" lvl="1" indent="-269875">
              <a:lnSpc>
                <a:spcPts val="3499"/>
              </a:lnSpc>
              <a:buFont typeface="Arial"/>
              <a:buChar char="•"/>
            </a:pPr>
            <a:r>
              <a:rPr lang="en-US" sz="2499">
                <a:solidFill>
                  <a:srgbClr val="1D1D1B"/>
                </a:solidFill>
                <a:latin typeface="Nunito"/>
              </a:rPr>
              <a:t> Coding yang cukup mudah</a:t>
            </a:r>
          </a:p>
          <a:p>
            <a:pPr marL="539749" lvl="1" indent="-269875">
              <a:lnSpc>
                <a:spcPts val="3499"/>
              </a:lnSpc>
              <a:spcBef>
                <a:spcPct val="0"/>
              </a:spcBef>
              <a:buFont typeface="Arial"/>
              <a:buChar char="•"/>
            </a:pPr>
            <a:r>
              <a:rPr lang="en-US" sz="2499">
                <a:solidFill>
                  <a:srgbClr val="1D1D1B"/>
                </a:solidFill>
                <a:latin typeface="Nunito"/>
              </a:rPr>
              <a:t> Perhitungan yang lebih mudah jika dilakukan secara manual</a:t>
            </a:r>
          </a:p>
        </p:txBody>
      </p:sp>
      <p:grpSp>
        <p:nvGrpSpPr>
          <p:cNvPr id="35" name="Group 35"/>
          <p:cNvGrpSpPr/>
          <p:nvPr/>
        </p:nvGrpSpPr>
        <p:grpSpPr>
          <a:xfrm>
            <a:off x="9680404" y="8949569"/>
            <a:ext cx="324784" cy="324784"/>
            <a:chOff x="0" y="0"/>
            <a:chExt cx="660400" cy="660400"/>
          </a:xfrm>
        </p:grpSpPr>
        <p:sp>
          <p:nvSpPr>
            <p:cNvPr id="36" name="Freeform 3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sp>
        <p:nvSpPr>
          <p:cNvPr id="37" name="TextBox 37"/>
          <p:cNvSpPr txBox="1"/>
          <p:nvPr/>
        </p:nvSpPr>
        <p:spPr>
          <a:xfrm>
            <a:off x="10637915" y="8829853"/>
            <a:ext cx="6215705" cy="860425"/>
          </a:xfrm>
          <a:prstGeom prst="rect">
            <a:avLst/>
          </a:prstGeom>
        </p:spPr>
        <p:txBody>
          <a:bodyPr lIns="0" tIns="0" rIns="0" bIns="0" rtlCol="0" anchor="t">
            <a:spAutoFit/>
          </a:bodyPr>
          <a:lstStyle/>
          <a:p>
            <a:pPr>
              <a:lnSpc>
                <a:spcPts val="3499"/>
              </a:lnSpc>
              <a:spcBef>
                <a:spcPct val="0"/>
              </a:spcBef>
            </a:pPr>
            <a:r>
              <a:rPr lang="en-US" sz="2499">
                <a:solidFill>
                  <a:srgbClr val="1D1D1B"/>
                </a:solidFill>
                <a:latin typeface="Nunito"/>
              </a:rPr>
              <a:t>Kelemahan adalah ketidakstabilan numerik apabila pivot yang dipilih mendekati nol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DEDD"/>
        </a:solidFill>
        <a:effectLst/>
      </p:bgPr>
    </p:bg>
    <p:spTree>
      <p:nvGrpSpPr>
        <p:cNvPr id="1" name=""/>
        <p:cNvGrpSpPr/>
        <p:nvPr/>
      </p:nvGrpSpPr>
      <p:grpSpPr>
        <a:xfrm>
          <a:off x="0" y="0"/>
          <a:ext cx="0" cy="0"/>
          <a:chOff x="0" y="0"/>
          <a:chExt cx="0" cy="0"/>
        </a:xfrm>
      </p:grpSpPr>
      <p:grpSp>
        <p:nvGrpSpPr>
          <p:cNvPr id="2" name="Group 2"/>
          <p:cNvGrpSpPr/>
          <p:nvPr/>
        </p:nvGrpSpPr>
        <p:grpSpPr>
          <a:xfrm>
            <a:off x="567938" y="571618"/>
            <a:ext cx="11738629" cy="9143765"/>
            <a:chOff x="0" y="0"/>
            <a:chExt cx="6395558" cy="4981798"/>
          </a:xfrm>
        </p:grpSpPr>
        <p:sp>
          <p:nvSpPr>
            <p:cNvPr id="3" name="Freeform 3"/>
            <p:cNvSpPr/>
            <p:nvPr/>
          </p:nvSpPr>
          <p:spPr>
            <a:xfrm>
              <a:off x="0" y="0"/>
              <a:ext cx="6395558" cy="4981798"/>
            </a:xfrm>
            <a:custGeom>
              <a:avLst/>
              <a:gdLst/>
              <a:ahLst/>
              <a:cxnLst/>
              <a:rect l="l" t="t" r="r" b="b"/>
              <a:pathLst>
                <a:path w="6395558" h="4981798">
                  <a:moveTo>
                    <a:pt x="6271098" y="4981798"/>
                  </a:moveTo>
                  <a:lnTo>
                    <a:pt x="124460" y="4981798"/>
                  </a:lnTo>
                  <a:cubicBezTo>
                    <a:pt x="55880" y="4981798"/>
                    <a:pt x="0" y="4925918"/>
                    <a:pt x="0" y="4857338"/>
                  </a:cubicBezTo>
                  <a:lnTo>
                    <a:pt x="0" y="124460"/>
                  </a:lnTo>
                  <a:cubicBezTo>
                    <a:pt x="0" y="55880"/>
                    <a:pt x="55880" y="0"/>
                    <a:pt x="124460" y="0"/>
                  </a:cubicBezTo>
                  <a:lnTo>
                    <a:pt x="6271098" y="0"/>
                  </a:lnTo>
                  <a:cubicBezTo>
                    <a:pt x="6339678" y="0"/>
                    <a:pt x="6395558" y="55880"/>
                    <a:pt x="6395558" y="124460"/>
                  </a:cubicBezTo>
                  <a:lnTo>
                    <a:pt x="6395558" y="4857338"/>
                  </a:lnTo>
                  <a:cubicBezTo>
                    <a:pt x="6395558" y="4925918"/>
                    <a:pt x="6339678" y="4981798"/>
                    <a:pt x="6271098" y="4981798"/>
                  </a:cubicBezTo>
                  <a:close/>
                </a:path>
              </a:pathLst>
            </a:custGeom>
            <a:solidFill>
              <a:srgbClr val="FAF9F5"/>
            </a:solidFill>
          </p:spPr>
        </p:sp>
      </p:grpSp>
      <p:grpSp>
        <p:nvGrpSpPr>
          <p:cNvPr id="4" name="Group 4"/>
          <p:cNvGrpSpPr/>
          <p:nvPr/>
        </p:nvGrpSpPr>
        <p:grpSpPr>
          <a:xfrm>
            <a:off x="663188" y="1657232"/>
            <a:ext cx="11491837" cy="7962900"/>
            <a:chOff x="0" y="0"/>
            <a:chExt cx="6261098" cy="4338427"/>
          </a:xfrm>
        </p:grpSpPr>
        <p:sp>
          <p:nvSpPr>
            <p:cNvPr id="5" name="Freeform 5"/>
            <p:cNvSpPr/>
            <p:nvPr/>
          </p:nvSpPr>
          <p:spPr>
            <a:xfrm>
              <a:off x="0" y="0"/>
              <a:ext cx="6261098" cy="4338427"/>
            </a:xfrm>
            <a:custGeom>
              <a:avLst/>
              <a:gdLst/>
              <a:ahLst/>
              <a:cxnLst/>
              <a:rect l="l" t="t" r="r" b="b"/>
              <a:pathLst>
                <a:path w="6261098" h="4338427">
                  <a:moveTo>
                    <a:pt x="6136638" y="4338427"/>
                  </a:moveTo>
                  <a:lnTo>
                    <a:pt x="124460" y="4338427"/>
                  </a:lnTo>
                  <a:cubicBezTo>
                    <a:pt x="55880" y="4338427"/>
                    <a:pt x="0" y="4282548"/>
                    <a:pt x="0" y="4213968"/>
                  </a:cubicBezTo>
                  <a:lnTo>
                    <a:pt x="0" y="124460"/>
                  </a:lnTo>
                  <a:cubicBezTo>
                    <a:pt x="0" y="55880"/>
                    <a:pt x="55880" y="0"/>
                    <a:pt x="124460" y="0"/>
                  </a:cubicBezTo>
                  <a:lnTo>
                    <a:pt x="6136639" y="0"/>
                  </a:lnTo>
                  <a:cubicBezTo>
                    <a:pt x="6205219" y="0"/>
                    <a:pt x="6261098" y="55880"/>
                    <a:pt x="6261098" y="124460"/>
                  </a:cubicBezTo>
                  <a:lnTo>
                    <a:pt x="6261098" y="4213968"/>
                  </a:lnTo>
                  <a:cubicBezTo>
                    <a:pt x="6261098" y="4282548"/>
                    <a:pt x="6205219" y="4338427"/>
                    <a:pt x="6136639" y="4338427"/>
                  </a:cubicBezTo>
                  <a:close/>
                </a:path>
              </a:pathLst>
            </a:custGeom>
            <a:solidFill>
              <a:srgbClr val="B7D6EF"/>
            </a:solidFill>
          </p:spPr>
        </p:sp>
      </p:grpSp>
      <p:grpSp>
        <p:nvGrpSpPr>
          <p:cNvPr id="6" name="Group 6"/>
          <p:cNvGrpSpPr/>
          <p:nvPr/>
        </p:nvGrpSpPr>
        <p:grpSpPr>
          <a:xfrm>
            <a:off x="6449240" y="2933582"/>
            <a:ext cx="5390774" cy="6400800"/>
            <a:chOff x="0" y="0"/>
            <a:chExt cx="2937056" cy="3487348"/>
          </a:xfrm>
        </p:grpSpPr>
        <p:sp>
          <p:nvSpPr>
            <p:cNvPr id="7" name="Freeform 7"/>
            <p:cNvSpPr/>
            <p:nvPr/>
          </p:nvSpPr>
          <p:spPr>
            <a:xfrm>
              <a:off x="0" y="0"/>
              <a:ext cx="2937056" cy="3487348"/>
            </a:xfrm>
            <a:custGeom>
              <a:avLst/>
              <a:gdLst/>
              <a:ahLst/>
              <a:cxnLst/>
              <a:rect l="l" t="t" r="r" b="b"/>
              <a:pathLst>
                <a:path w="2937056" h="3487348">
                  <a:moveTo>
                    <a:pt x="2812596" y="3487348"/>
                  </a:moveTo>
                  <a:lnTo>
                    <a:pt x="124460" y="3487348"/>
                  </a:lnTo>
                  <a:cubicBezTo>
                    <a:pt x="55880" y="3487348"/>
                    <a:pt x="0" y="3431468"/>
                    <a:pt x="0" y="3362888"/>
                  </a:cubicBezTo>
                  <a:lnTo>
                    <a:pt x="0" y="124460"/>
                  </a:lnTo>
                  <a:cubicBezTo>
                    <a:pt x="0" y="55880"/>
                    <a:pt x="55880" y="0"/>
                    <a:pt x="124460" y="0"/>
                  </a:cubicBezTo>
                  <a:lnTo>
                    <a:pt x="2812596" y="0"/>
                  </a:lnTo>
                  <a:cubicBezTo>
                    <a:pt x="2881176" y="0"/>
                    <a:pt x="2937056" y="55880"/>
                    <a:pt x="2937056" y="124460"/>
                  </a:cubicBezTo>
                  <a:lnTo>
                    <a:pt x="2937056" y="3362889"/>
                  </a:lnTo>
                  <a:cubicBezTo>
                    <a:pt x="2937056" y="3431468"/>
                    <a:pt x="2881176" y="3487348"/>
                    <a:pt x="2812596" y="3487348"/>
                  </a:cubicBezTo>
                  <a:close/>
                </a:path>
              </a:pathLst>
            </a:custGeom>
            <a:solidFill>
              <a:srgbClr val="FAF9F5"/>
            </a:solidFill>
          </p:spPr>
        </p:sp>
      </p:grpSp>
      <p:grpSp>
        <p:nvGrpSpPr>
          <p:cNvPr id="8" name="Group 8"/>
          <p:cNvGrpSpPr/>
          <p:nvPr/>
        </p:nvGrpSpPr>
        <p:grpSpPr>
          <a:xfrm>
            <a:off x="948938" y="2933582"/>
            <a:ext cx="5194598" cy="6400800"/>
            <a:chOff x="0" y="0"/>
            <a:chExt cx="2830173" cy="3487348"/>
          </a:xfrm>
        </p:grpSpPr>
        <p:sp>
          <p:nvSpPr>
            <p:cNvPr id="9" name="Freeform 9"/>
            <p:cNvSpPr/>
            <p:nvPr/>
          </p:nvSpPr>
          <p:spPr>
            <a:xfrm>
              <a:off x="0" y="0"/>
              <a:ext cx="2830173" cy="3487348"/>
            </a:xfrm>
            <a:custGeom>
              <a:avLst/>
              <a:gdLst/>
              <a:ahLst/>
              <a:cxnLst/>
              <a:rect l="l" t="t" r="r" b="b"/>
              <a:pathLst>
                <a:path w="2830173" h="3487348">
                  <a:moveTo>
                    <a:pt x="2705713" y="3487348"/>
                  </a:moveTo>
                  <a:lnTo>
                    <a:pt x="124460" y="3487348"/>
                  </a:lnTo>
                  <a:cubicBezTo>
                    <a:pt x="55880" y="3487348"/>
                    <a:pt x="0" y="3431468"/>
                    <a:pt x="0" y="3362888"/>
                  </a:cubicBezTo>
                  <a:lnTo>
                    <a:pt x="0" y="124460"/>
                  </a:lnTo>
                  <a:cubicBezTo>
                    <a:pt x="0" y="55880"/>
                    <a:pt x="55880" y="0"/>
                    <a:pt x="124460" y="0"/>
                  </a:cubicBezTo>
                  <a:lnTo>
                    <a:pt x="2705713" y="0"/>
                  </a:lnTo>
                  <a:cubicBezTo>
                    <a:pt x="2774293" y="0"/>
                    <a:pt x="2830173" y="55880"/>
                    <a:pt x="2830173" y="124460"/>
                  </a:cubicBezTo>
                  <a:lnTo>
                    <a:pt x="2830173" y="3362889"/>
                  </a:lnTo>
                  <a:cubicBezTo>
                    <a:pt x="2830173" y="3431468"/>
                    <a:pt x="2774293" y="3487348"/>
                    <a:pt x="2705713" y="3487348"/>
                  </a:cubicBezTo>
                  <a:close/>
                </a:path>
              </a:pathLst>
            </a:custGeom>
            <a:solidFill>
              <a:srgbClr val="FAF9F5"/>
            </a:solidFill>
          </p:spPr>
        </p:sp>
      </p:grpSp>
      <p:grpSp>
        <p:nvGrpSpPr>
          <p:cNvPr id="10" name="Group 10"/>
          <p:cNvGrpSpPr/>
          <p:nvPr/>
        </p:nvGrpSpPr>
        <p:grpSpPr>
          <a:xfrm>
            <a:off x="932313" y="1942982"/>
            <a:ext cx="10907702" cy="816486"/>
            <a:chOff x="0" y="0"/>
            <a:chExt cx="9009446" cy="674394"/>
          </a:xfrm>
        </p:grpSpPr>
        <p:sp>
          <p:nvSpPr>
            <p:cNvPr id="11" name="Freeform 11"/>
            <p:cNvSpPr/>
            <p:nvPr/>
          </p:nvSpPr>
          <p:spPr>
            <a:xfrm>
              <a:off x="0" y="0"/>
              <a:ext cx="9010717" cy="674394"/>
            </a:xfrm>
            <a:custGeom>
              <a:avLst/>
              <a:gdLst/>
              <a:ahLst/>
              <a:cxnLst/>
              <a:rect l="l" t="t" r="r" b="b"/>
              <a:pathLst>
                <a:path w="9010717" h="674394">
                  <a:moveTo>
                    <a:pt x="8456996" y="674394"/>
                  </a:moveTo>
                  <a:lnTo>
                    <a:pt x="553720" y="674394"/>
                  </a:lnTo>
                  <a:cubicBezTo>
                    <a:pt x="247650" y="674394"/>
                    <a:pt x="0" y="523349"/>
                    <a:pt x="0" y="337545"/>
                  </a:cubicBezTo>
                  <a:cubicBezTo>
                    <a:pt x="0" y="150966"/>
                    <a:pt x="247650" y="0"/>
                    <a:pt x="553720" y="0"/>
                  </a:cubicBezTo>
                  <a:lnTo>
                    <a:pt x="8456996" y="0"/>
                  </a:lnTo>
                  <a:cubicBezTo>
                    <a:pt x="8763067" y="0"/>
                    <a:pt x="9010717" y="150966"/>
                    <a:pt x="9010717" y="337545"/>
                  </a:cubicBezTo>
                  <a:cubicBezTo>
                    <a:pt x="9009446" y="523349"/>
                    <a:pt x="8761796" y="674394"/>
                    <a:pt x="8456996" y="674394"/>
                  </a:cubicBezTo>
                  <a:close/>
                </a:path>
              </a:pathLst>
            </a:custGeom>
            <a:solidFill>
              <a:srgbClr val="FAF9F5"/>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12559" y="2106536"/>
            <a:ext cx="476250" cy="476250"/>
          </a:xfrm>
          <a:prstGeom prst="rect">
            <a:avLst/>
          </a:prstGeom>
        </p:spPr>
      </p:pic>
      <p:grpSp>
        <p:nvGrpSpPr>
          <p:cNvPr id="13" name="Group 13"/>
          <p:cNvGrpSpPr/>
          <p:nvPr/>
        </p:nvGrpSpPr>
        <p:grpSpPr>
          <a:xfrm>
            <a:off x="10987894" y="903892"/>
            <a:ext cx="400915" cy="400915"/>
            <a:chOff x="0" y="0"/>
            <a:chExt cx="660400" cy="660400"/>
          </a:xfrm>
        </p:grpSpPr>
        <p:sp>
          <p:nvSpPr>
            <p:cNvPr id="14" name="Freeform 1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B7D6EF"/>
            </a:solidFill>
          </p:spPr>
        </p:sp>
      </p:grpSp>
      <p:grpSp>
        <p:nvGrpSpPr>
          <p:cNvPr id="15" name="Group 15"/>
          <p:cNvGrpSpPr/>
          <p:nvPr/>
        </p:nvGrpSpPr>
        <p:grpSpPr>
          <a:xfrm>
            <a:off x="11639557" y="919065"/>
            <a:ext cx="400915" cy="400915"/>
            <a:chOff x="0" y="0"/>
            <a:chExt cx="660400" cy="660400"/>
          </a:xfrm>
        </p:grpSpPr>
        <p:sp>
          <p:nvSpPr>
            <p:cNvPr id="16" name="Freeform 1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B7D6EF"/>
            </a:solidFill>
          </p:spPr>
        </p:sp>
      </p:grpSp>
      <p:grpSp>
        <p:nvGrpSpPr>
          <p:cNvPr id="17" name="Group 17"/>
          <p:cNvGrpSpPr/>
          <p:nvPr/>
        </p:nvGrpSpPr>
        <p:grpSpPr>
          <a:xfrm>
            <a:off x="12563742" y="571618"/>
            <a:ext cx="5152179" cy="9143765"/>
            <a:chOff x="0" y="0"/>
            <a:chExt cx="2807062" cy="4981798"/>
          </a:xfrm>
        </p:grpSpPr>
        <p:sp>
          <p:nvSpPr>
            <p:cNvPr id="18" name="Freeform 18"/>
            <p:cNvSpPr/>
            <p:nvPr/>
          </p:nvSpPr>
          <p:spPr>
            <a:xfrm>
              <a:off x="0" y="0"/>
              <a:ext cx="2807062" cy="4981798"/>
            </a:xfrm>
            <a:custGeom>
              <a:avLst/>
              <a:gdLst/>
              <a:ahLst/>
              <a:cxnLst/>
              <a:rect l="l" t="t" r="r" b="b"/>
              <a:pathLst>
                <a:path w="2807062" h="4981798">
                  <a:moveTo>
                    <a:pt x="2682602" y="4981798"/>
                  </a:moveTo>
                  <a:lnTo>
                    <a:pt x="124460" y="4981798"/>
                  </a:lnTo>
                  <a:cubicBezTo>
                    <a:pt x="55880" y="4981798"/>
                    <a:pt x="0" y="4925918"/>
                    <a:pt x="0" y="4857338"/>
                  </a:cubicBezTo>
                  <a:lnTo>
                    <a:pt x="0" y="124460"/>
                  </a:lnTo>
                  <a:cubicBezTo>
                    <a:pt x="0" y="55880"/>
                    <a:pt x="55880" y="0"/>
                    <a:pt x="124460" y="0"/>
                  </a:cubicBezTo>
                  <a:lnTo>
                    <a:pt x="2682602" y="0"/>
                  </a:lnTo>
                  <a:cubicBezTo>
                    <a:pt x="2751182" y="0"/>
                    <a:pt x="2807062" y="55880"/>
                    <a:pt x="2807062" y="124460"/>
                  </a:cubicBezTo>
                  <a:lnTo>
                    <a:pt x="2807062" y="4857338"/>
                  </a:lnTo>
                  <a:cubicBezTo>
                    <a:pt x="2807062" y="4925918"/>
                    <a:pt x="2751182" y="4981798"/>
                    <a:pt x="2682602" y="4981798"/>
                  </a:cubicBezTo>
                  <a:close/>
                </a:path>
              </a:pathLst>
            </a:custGeom>
            <a:solidFill>
              <a:srgbClr val="FAF9F5"/>
            </a:solidFill>
          </p:spPr>
        </p:sp>
      </p:grpSp>
      <p:grpSp>
        <p:nvGrpSpPr>
          <p:cNvPr id="19" name="Group 19"/>
          <p:cNvGrpSpPr/>
          <p:nvPr/>
        </p:nvGrpSpPr>
        <p:grpSpPr>
          <a:xfrm>
            <a:off x="12732715" y="1657232"/>
            <a:ext cx="4776134" cy="7962900"/>
            <a:chOff x="0" y="0"/>
            <a:chExt cx="2602181" cy="4338427"/>
          </a:xfrm>
        </p:grpSpPr>
        <p:sp>
          <p:nvSpPr>
            <p:cNvPr id="20" name="Freeform 20"/>
            <p:cNvSpPr/>
            <p:nvPr/>
          </p:nvSpPr>
          <p:spPr>
            <a:xfrm>
              <a:off x="0" y="0"/>
              <a:ext cx="2602181" cy="4338427"/>
            </a:xfrm>
            <a:custGeom>
              <a:avLst/>
              <a:gdLst/>
              <a:ahLst/>
              <a:cxnLst/>
              <a:rect l="l" t="t" r="r" b="b"/>
              <a:pathLst>
                <a:path w="2602181" h="4338427">
                  <a:moveTo>
                    <a:pt x="2477721" y="4338427"/>
                  </a:moveTo>
                  <a:lnTo>
                    <a:pt x="124460" y="4338427"/>
                  </a:lnTo>
                  <a:cubicBezTo>
                    <a:pt x="55880" y="4338427"/>
                    <a:pt x="0" y="4282548"/>
                    <a:pt x="0" y="4213968"/>
                  </a:cubicBezTo>
                  <a:lnTo>
                    <a:pt x="0" y="124460"/>
                  </a:lnTo>
                  <a:cubicBezTo>
                    <a:pt x="0" y="55880"/>
                    <a:pt x="55880" y="0"/>
                    <a:pt x="124460" y="0"/>
                  </a:cubicBezTo>
                  <a:lnTo>
                    <a:pt x="2477721" y="0"/>
                  </a:lnTo>
                  <a:cubicBezTo>
                    <a:pt x="2546302" y="0"/>
                    <a:pt x="2602181" y="55880"/>
                    <a:pt x="2602181" y="124460"/>
                  </a:cubicBezTo>
                  <a:lnTo>
                    <a:pt x="2602181" y="4213968"/>
                  </a:lnTo>
                  <a:cubicBezTo>
                    <a:pt x="2602181" y="4282548"/>
                    <a:pt x="2546302" y="4338427"/>
                    <a:pt x="2477721" y="4338427"/>
                  </a:cubicBezTo>
                  <a:close/>
                </a:path>
              </a:pathLst>
            </a:custGeom>
            <a:solidFill>
              <a:srgbClr val="EFBF6E"/>
            </a:solidFill>
          </p:spPr>
        </p:sp>
      </p:grpSp>
      <p:grpSp>
        <p:nvGrpSpPr>
          <p:cNvPr id="21" name="Group 21"/>
          <p:cNvGrpSpPr/>
          <p:nvPr/>
        </p:nvGrpSpPr>
        <p:grpSpPr>
          <a:xfrm>
            <a:off x="12986182" y="1942982"/>
            <a:ext cx="4269200" cy="7391400"/>
            <a:chOff x="0" y="0"/>
            <a:chExt cx="2325989" cy="4027057"/>
          </a:xfrm>
        </p:grpSpPr>
        <p:sp>
          <p:nvSpPr>
            <p:cNvPr id="22" name="Freeform 22"/>
            <p:cNvSpPr/>
            <p:nvPr/>
          </p:nvSpPr>
          <p:spPr>
            <a:xfrm>
              <a:off x="0" y="0"/>
              <a:ext cx="2325989" cy="4027057"/>
            </a:xfrm>
            <a:custGeom>
              <a:avLst/>
              <a:gdLst/>
              <a:ahLst/>
              <a:cxnLst/>
              <a:rect l="l" t="t" r="r" b="b"/>
              <a:pathLst>
                <a:path w="2325989" h="4027057">
                  <a:moveTo>
                    <a:pt x="2201529" y="4027057"/>
                  </a:moveTo>
                  <a:lnTo>
                    <a:pt x="124460" y="4027057"/>
                  </a:lnTo>
                  <a:cubicBezTo>
                    <a:pt x="55880" y="4027057"/>
                    <a:pt x="0" y="3971177"/>
                    <a:pt x="0" y="3902597"/>
                  </a:cubicBezTo>
                  <a:lnTo>
                    <a:pt x="0" y="124460"/>
                  </a:lnTo>
                  <a:cubicBezTo>
                    <a:pt x="0" y="55880"/>
                    <a:pt x="55880" y="0"/>
                    <a:pt x="124460" y="0"/>
                  </a:cubicBezTo>
                  <a:lnTo>
                    <a:pt x="2201529" y="0"/>
                  </a:lnTo>
                  <a:cubicBezTo>
                    <a:pt x="2270109" y="0"/>
                    <a:pt x="2325989" y="55880"/>
                    <a:pt x="2325989" y="124460"/>
                  </a:cubicBezTo>
                  <a:lnTo>
                    <a:pt x="2325989" y="3902597"/>
                  </a:lnTo>
                  <a:cubicBezTo>
                    <a:pt x="2325989" y="3971177"/>
                    <a:pt x="2270109" y="4027057"/>
                    <a:pt x="2201529" y="4027057"/>
                  </a:cubicBezTo>
                  <a:close/>
                </a:path>
              </a:pathLst>
            </a:custGeom>
            <a:solidFill>
              <a:srgbClr val="FAF9F5"/>
            </a:solidFill>
          </p:spPr>
        </p:sp>
      </p:grpSp>
      <p:sp>
        <p:nvSpPr>
          <p:cNvPr id="23" name="TextBox 23"/>
          <p:cNvSpPr txBox="1"/>
          <p:nvPr/>
        </p:nvSpPr>
        <p:spPr>
          <a:xfrm>
            <a:off x="12837268" y="922373"/>
            <a:ext cx="4269200" cy="445770"/>
          </a:xfrm>
          <a:prstGeom prst="rect">
            <a:avLst/>
          </a:prstGeom>
        </p:spPr>
        <p:txBody>
          <a:bodyPr lIns="0" tIns="0" rIns="0" bIns="0" rtlCol="0" anchor="t">
            <a:spAutoFit/>
          </a:bodyPr>
          <a:lstStyle/>
          <a:p>
            <a:pPr>
              <a:lnSpc>
                <a:spcPts val="3300"/>
              </a:lnSpc>
            </a:pPr>
            <a:r>
              <a:rPr lang="en-US" sz="3300">
                <a:solidFill>
                  <a:srgbClr val="1D1D1B"/>
                </a:solidFill>
                <a:latin typeface="Nunito Bold"/>
              </a:rPr>
              <a:t>Flowchart Utama</a:t>
            </a:r>
          </a:p>
        </p:txBody>
      </p:sp>
      <p:grpSp>
        <p:nvGrpSpPr>
          <p:cNvPr id="24" name="Group 24"/>
          <p:cNvGrpSpPr/>
          <p:nvPr/>
        </p:nvGrpSpPr>
        <p:grpSpPr>
          <a:xfrm>
            <a:off x="16906010" y="919065"/>
            <a:ext cx="400915" cy="400915"/>
            <a:chOff x="0" y="0"/>
            <a:chExt cx="660400" cy="660400"/>
          </a:xfrm>
        </p:grpSpPr>
        <p:sp>
          <p:nvSpPr>
            <p:cNvPr id="25" name="Freeform 2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pic>
        <p:nvPicPr>
          <p:cNvPr id="26" name="Picture 26"/>
          <p:cNvPicPr>
            <a:picLocks noChangeAspect="1"/>
          </p:cNvPicPr>
          <p:nvPr/>
        </p:nvPicPr>
        <p:blipFill>
          <a:blip r:embed="rId4"/>
          <a:srcRect l="9376" t="1565" b="1565"/>
          <a:stretch>
            <a:fillRect/>
          </a:stretch>
        </p:blipFill>
        <p:spPr>
          <a:xfrm>
            <a:off x="1028700" y="3131976"/>
            <a:ext cx="5131100" cy="6004013"/>
          </a:xfrm>
          <a:prstGeom prst="rect">
            <a:avLst/>
          </a:prstGeom>
        </p:spPr>
      </p:pic>
      <p:pic>
        <p:nvPicPr>
          <p:cNvPr id="27" name="Picture 27"/>
          <p:cNvPicPr>
            <a:picLocks noChangeAspect="1"/>
          </p:cNvPicPr>
          <p:nvPr/>
        </p:nvPicPr>
        <p:blipFill>
          <a:blip r:embed="rId5"/>
          <a:srcRect l="2136" r="25760" b="965"/>
          <a:stretch>
            <a:fillRect/>
          </a:stretch>
        </p:blipFill>
        <p:spPr>
          <a:xfrm>
            <a:off x="6508690" y="3387489"/>
            <a:ext cx="5331325" cy="5149151"/>
          </a:xfrm>
          <a:prstGeom prst="rect">
            <a:avLst/>
          </a:prstGeom>
        </p:spPr>
      </p:pic>
      <p:pic>
        <p:nvPicPr>
          <p:cNvPr id="28" name="Picture 28"/>
          <p:cNvPicPr>
            <a:picLocks noChangeAspect="1"/>
          </p:cNvPicPr>
          <p:nvPr/>
        </p:nvPicPr>
        <p:blipFill>
          <a:blip r:embed="rId6"/>
          <a:srcRect/>
          <a:stretch>
            <a:fillRect/>
          </a:stretch>
        </p:blipFill>
        <p:spPr>
          <a:xfrm>
            <a:off x="13515013" y="1858013"/>
            <a:ext cx="3211536" cy="7561339"/>
          </a:xfrm>
          <a:prstGeom prst="rect">
            <a:avLst/>
          </a:prstGeom>
        </p:spPr>
      </p:pic>
      <p:sp>
        <p:nvSpPr>
          <p:cNvPr id="29" name="TextBox 29"/>
          <p:cNvSpPr txBox="1"/>
          <p:nvPr/>
        </p:nvSpPr>
        <p:spPr>
          <a:xfrm>
            <a:off x="1124615" y="804264"/>
            <a:ext cx="2546561" cy="563880"/>
          </a:xfrm>
          <a:prstGeom prst="rect">
            <a:avLst/>
          </a:prstGeom>
        </p:spPr>
        <p:txBody>
          <a:bodyPr lIns="0" tIns="0" rIns="0" bIns="0" rtlCol="0" anchor="t">
            <a:spAutoFit/>
          </a:bodyPr>
          <a:lstStyle/>
          <a:p>
            <a:pPr>
              <a:lnSpc>
                <a:spcPts val="4620"/>
              </a:lnSpc>
              <a:spcBef>
                <a:spcPct val="0"/>
              </a:spcBef>
            </a:pPr>
            <a:r>
              <a:rPr lang="en-US" sz="3300">
                <a:solidFill>
                  <a:srgbClr val="1D1D1B"/>
                </a:solidFill>
                <a:latin typeface="Nunito"/>
              </a:rPr>
              <a:t>Flowchart</a:t>
            </a:r>
          </a:p>
        </p:txBody>
      </p:sp>
      <p:sp>
        <p:nvSpPr>
          <p:cNvPr id="30" name="TextBox 30"/>
          <p:cNvSpPr txBox="1"/>
          <p:nvPr/>
        </p:nvSpPr>
        <p:spPr>
          <a:xfrm>
            <a:off x="1345294" y="2154161"/>
            <a:ext cx="5584082" cy="428625"/>
          </a:xfrm>
          <a:prstGeom prst="rect">
            <a:avLst/>
          </a:prstGeom>
        </p:spPr>
        <p:txBody>
          <a:bodyPr lIns="0" tIns="0" rIns="0" bIns="0" rtlCol="0" anchor="t">
            <a:spAutoFit/>
          </a:bodyPr>
          <a:lstStyle/>
          <a:p>
            <a:pPr algn="ctr">
              <a:lnSpc>
                <a:spcPts val="3300"/>
              </a:lnSpc>
            </a:pPr>
            <a:r>
              <a:rPr lang="en-US" sz="3000">
                <a:solidFill>
                  <a:srgbClr val="1D1D1B"/>
                </a:solidFill>
                <a:latin typeface="Nunito Bold"/>
              </a:rPr>
              <a:t>Metode eliminasi Gauss-Jordan</a:t>
            </a:r>
          </a:p>
        </p:txBody>
      </p:sp>
      <p:grpSp>
        <p:nvGrpSpPr>
          <p:cNvPr id="31" name="Group 31"/>
          <p:cNvGrpSpPr/>
          <p:nvPr/>
        </p:nvGrpSpPr>
        <p:grpSpPr>
          <a:xfrm>
            <a:off x="10339329" y="903892"/>
            <a:ext cx="400915" cy="400915"/>
            <a:chOff x="0" y="0"/>
            <a:chExt cx="660400" cy="660400"/>
          </a:xfrm>
        </p:grpSpPr>
        <p:sp>
          <p:nvSpPr>
            <p:cNvPr id="32" name="Freeform 3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B7D6EF"/>
            </a:solid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8" t="28304" r="2851" b="34503"/>
          <a:stretch>
            <a:fillRect/>
          </a:stretch>
        </p:blipFill>
        <p:spPr>
          <a:xfrm>
            <a:off x="0" y="0"/>
            <a:ext cx="18288000" cy="10287000"/>
          </a:xfrm>
          <a:prstGeom prst="rect">
            <a:avLst/>
          </a:prstGeom>
        </p:spPr>
      </p:pic>
      <p:grpSp>
        <p:nvGrpSpPr>
          <p:cNvPr id="3" name="Group 3"/>
          <p:cNvGrpSpPr/>
          <p:nvPr/>
        </p:nvGrpSpPr>
        <p:grpSpPr>
          <a:xfrm>
            <a:off x="1074286" y="541309"/>
            <a:ext cx="7519107" cy="4572769"/>
            <a:chOff x="0" y="0"/>
            <a:chExt cx="8191683" cy="4981798"/>
          </a:xfrm>
        </p:grpSpPr>
        <p:sp>
          <p:nvSpPr>
            <p:cNvPr id="4" name="Freeform 4"/>
            <p:cNvSpPr/>
            <p:nvPr/>
          </p:nvSpPr>
          <p:spPr>
            <a:xfrm>
              <a:off x="0" y="0"/>
              <a:ext cx="8191684" cy="4981798"/>
            </a:xfrm>
            <a:custGeom>
              <a:avLst/>
              <a:gdLst/>
              <a:ahLst/>
              <a:cxnLst/>
              <a:rect l="l" t="t" r="r" b="b"/>
              <a:pathLst>
                <a:path w="8191684" h="4981798">
                  <a:moveTo>
                    <a:pt x="8067223" y="4981798"/>
                  </a:moveTo>
                  <a:lnTo>
                    <a:pt x="124460" y="4981798"/>
                  </a:lnTo>
                  <a:cubicBezTo>
                    <a:pt x="55880" y="4981798"/>
                    <a:pt x="0" y="4925918"/>
                    <a:pt x="0" y="4857338"/>
                  </a:cubicBezTo>
                  <a:lnTo>
                    <a:pt x="0" y="124460"/>
                  </a:lnTo>
                  <a:cubicBezTo>
                    <a:pt x="0" y="55880"/>
                    <a:pt x="55880" y="0"/>
                    <a:pt x="124460" y="0"/>
                  </a:cubicBezTo>
                  <a:lnTo>
                    <a:pt x="8067223" y="0"/>
                  </a:lnTo>
                  <a:cubicBezTo>
                    <a:pt x="8135803" y="0"/>
                    <a:pt x="8191684" y="55880"/>
                    <a:pt x="8191684" y="124460"/>
                  </a:cubicBezTo>
                  <a:lnTo>
                    <a:pt x="8191684" y="4857338"/>
                  </a:lnTo>
                  <a:cubicBezTo>
                    <a:pt x="8191684" y="4925918"/>
                    <a:pt x="8135803" y="4981798"/>
                    <a:pt x="8067223" y="4981798"/>
                  </a:cubicBezTo>
                  <a:close/>
                </a:path>
              </a:pathLst>
            </a:custGeom>
            <a:solidFill>
              <a:srgbClr val="FFFFFF"/>
            </a:solidFill>
          </p:spPr>
        </p:sp>
      </p:grpSp>
      <p:grpSp>
        <p:nvGrpSpPr>
          <p:cNvPr id="5" name="Group 5"/>
          <p:cNvGrpSpPr/>
          <p:nvPr/>
        </p:nvGrpSpPr>
        <p:grpSpPr>
          <a:xfrm>
            <a:off x="1121920" y="1084222"/>
            <a:ext cx="7425887" cy="3982222"/>
            <a:chOff x="0" y="0"/>
            <a:chExt cx="8090125" cy="4338427"/>
          </a:xfrm>
        </p:grpSpPr>
        <p:sp>
          <p:nvSpPr>
            <p:cNvPr id="6" name="Freeform 6"/>
            <p:cNvSpPr/>
            <p:nvPr/>
          </p:nvSpPr>
          <p:spPr>
            <a:xfrm>
              <a:off x="0" y="0"/>
              <a:ext cx="8090126" cy="4338427"/>
            </a:xfrm>
            <a:custGeom>
              <a:avLst/>
              <a:gdLst/>
              <a:ahLst/>
              <a:cxnLst/>
              <a:rect l="l" t="t" r="r" b="b"/>
              <a:pathLst>
                <a:path w="8090126" h="4338427">
                  <a:moveTo>
                    <a:pt x="7965665" y="4338427"/>
                  </a:moveTo>
                  <a:lnTo>
                    <a:pt x="124460" y="4338427"/>
                  </a:lnTo>
                  <a:cubicBezTo>
                    <a:pt x="55880" y="4338427"/>
                    <a:pt x="0" y="4282548"/>
                    <a:pt x="0" y="4213968"/>
                  </a:cubicBezTo>
                  <a:lnTo>
                    <a:pt x="0" y="124460"/>
                  </a:lnTo>
                  <a:cubicBezTo>
                    <a:pt x="0" y="55880"/>
                    <a:pt x="55880" y="0"/>
                    <a:pt x="124460" y="0"/>
                  </a:cubicBezTo>
                  <a:lnTo>
                    <a:pt x="7965665" y="0"/>
                  </a:lnTo>
                  <a:cubicBezTo>
                    <a:pt x="8034245" y="0"/>
                    <a:pt x="8090126" y="55880"/>
                    <a:pt x="8090126" y="124460"/>
                  </a:cubicBezTo>
                  <a:lnTo>
                    <a:pt x="8090126" y="4213968"/>
                  </a:lnTo>
                  <a:cubicBezTo>
                    <a:pt x="8090126" y="4282548"/>
                    <a:pt x="8034245" y="4338427"/>
                    <a:pt x="7965665" y="4338427"/>
                  </a:cubicBezTo>
                  <a:close/>
                </a:path>
              </a:pathLst>
            </a:custGeom>
            <a:solidFill>
              <a:srgbClr val="E49592"/>
            </a:solidFill>
          </p:spPr>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0237" y="685864"/>
            <a:ext cx="303089" cy="303089"/>
          </a:xfrm>
          <a:prstGeom prst="rect">
            <a:avLst/>
          </a:prstGeom>
        </p:spPr>
      </p:pic>
      <p:grpSp>
        <p:nvGrpSpPr>
          <p:cNvPr id="8" name="Group 8"/>
          <p:cNvGrpSpPr/>
          <p:nvPr/>
        </p:nvGrpSpPr>
        <p:grpSpPr>
          <a:xfrm>
            <a:off x="7758721" y="685864"/>
            <a:ext cx="253516" cy="253516"/>
            <a:chOff x="0" y="0"/>
            <a:chExt cx="660400" cy="660400"/>
          </a:xfrm>
        </p:grpSpPr>
        <p:sp>
          <p:nvSpPr>
            <p:cNvPr id="9" name="Freeform 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10" name="Group 10"/>
          <p:cNvGrpSpPr/>
          <p:nvPr/>
        </p:nvGrpSpPr>
        <p:grpSpPr>
          <a:xfrm>
            <a:off x="7395120" y="685864"/>
            <a:ext cx="253516" cy="253516"/>
            <a:chOff x="0" y="0"/>
            <a:chExt cx="660400" cy="660400"/>
          </a:xfrm>
        </p:grpSpPr>
        <p:sp>
          <p:nvSpPr>
            <p:cNvPr id="11" name="Freeform 1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12" name="Group 12"/>
          <p:cNvGrpSpPr/>
          <p:nvPr/>
        </p:nvGrpSpPr>
        <p:grpSpPr>
          <a:xfrm>
            <a:off x="8122322" y="685864"/>
            <a:ext cx="253516" cy="253516"/>
            <a:chOff x="0" y="0"/>
            <a:chExt cx="660400" cy="660400"/>
          </a:xfrm>
        </p:grpSpPr>
        <p:sp>
          <p:nvSpPr>
            <p:cNvPr id="13" name="Freeform 1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pic>
        <p:nvPicPr>
          <p:cNvPr id="14" name="Picture 14"/>
          <p:cNvPicPr>
            <a:picLocks noChangeAspect="1"/>
          </p:cNvPicPr>
          <p:nvPr/>
        </p:nvPicPr>
        <p:blipFill>
          <a:blip r:embed="rId5"/>
          <a:srcRect/>
          <a:stretch>
            <a:fillRect/>
          </a:stretch>
        </p:blipFill>
        <p:spPr>
          <a:xfrm>
            <a:off x="1267063" y="1223444"/>
            <a:ext cx="7135601" cy="3703778"/>
          </a:xfrm>
          <a:prstGeom prst="rect">
            <a:avLst/>
          </a:prstGeom>
        </p:spPr>
      </p:pic>
      <p:grpSp>
        <p:nvGrpSpPr>
          <p:cNvPr id="15" name="Group 15"/>
          <p:cNvGrpSpPr/>
          <p:nvPr/>
        </p:nvGrpSpPr>
        <p:grpSpPr>
          <a:xfrm>
            <a:off x="1028700" y="5399828"/>
            <a:ext cx="7519107" cy="4572769"/>
            <a:chOff x="0" y="0"/>
            <a:chExt cx="8191683" cy="4981798"/>
          </a:xfrm>
        </p:grpSpPr>
        <p:sp>
          <p:nvSpPr>
            <p:cNvPr id="16" name="Freeform 16"/>
            <p:cNvSpPr/>
            <p:nvPr/>
          </p:nvSpPr>
          <p:spPr>
            <a:xfrm>
              <a:off x="0" y="0"/>
              <a:ext cx="8191684" cy="4981798"/>
            </a:xfrm>
            <a:custGeom>
              <a:avLst/>
              <a:gdLst/>
              <a:ahLst/>
              <a:cxnLst/>
              <a:rect l="l" t="t" r="r" b="b"/>
              <a:pathLst>
                <a:path w="8191684" h="4981798">
                  <a:moveTo>
                    <a:pt x="8067223" y="4981798"/>
                  </a:moveTo>
                  <a:lnTo>
                    <a:pt x="124460" y="4981798"/>
                  </a:lnTo>
                  <a:cubicBezTo>
                    <a:pt x="55880" y="4981798"/>
                    <a:pt x="0" y="4925918"/>
                    <a:pt x="0" y="4857338"/>
                  </a:cubicBezTo>
                  <a:lnTo>
                    <a:pt x="0" y="124460"/>
                  </a:lnTo>
                  <a:cubicBezTo>
                    <a:pt x="0" y="55880"/>
                    <a:pt x="55880" y="0"/>
                    <a:pt x="124460" y="0"/>
                  </a:cubicBezTo>
                  <a:lnTo>
                    <a:pt x="8067223" y="0"/>
                  </a:lnTo>
                  <a:cubicBezTo>
                    <a:pt x="8135803" y="0"/>
                    <a:pt x="8191684" y="55880"/>
                    <a:pt x="8191684" y="124460"/>
                  </a:cubicBezTo>
                  <a:lnTo>
                    <a:pt x="8191684" y="4857338"/>
                  </a:lnTo>
                  <a:cubicBezTo>
                    <a:pt x="8191684" y="4925918"/>
                    <a:pt x="8135803" y="4981798"/>
                    <a:pt x="8067223" y="4981798"/>
                  </a:cubicBezTo>
                  <a:close/>
                </a:path>
              </a:pathLst>
            </a:custGeom>
            <a:solidFill>
              <a:srgbClr val="FFFFFF"/>
            </a:solidFill>
          </p:spPr>
        </p:sp>
      </p:grpSp>
      <p:grpSp>
        <p:nvGrpSpPr>
          <p:cNvPr id="17" name="Group 17"/>
          <p:cNvGrpSpPr/>
          <p:nvPr/>
        </p:nvGrpSpPr>
        <p:grpSpPr>
          <a:xfrm>
            <a:off x="1076334" y="5942740"/>
            <a:ext cx="7425887" cy="3982222"/>
            <a:chOff x="0" y="0"/>
            <a:chExt cx="8090125" cy="4338427"/>
          </a:xfrm>
        </p:grpSpPr>
        <p:sp>
          <p:nvSpPr>
            <p:cNvPr id="18" name="Freeform 18"/>
            <p:cNvSpPr/>
            <p:nvPr/>
          </p:nvSpPr>
          <p:spPr>
            <a:xfrm>
              <a:off x="0" y="0"/>
              <a:ext cx="8090126" cy="4338427"/>
            </a:xfrm>
            <a:custGeom>
              <a:avLst/>
              <a:gdLst/>
              <a:ahLst/>
              <a:cxnLst/>
              <a:rect l="l" t="t" r="r" b="b"/>
              <a:pathLst>
                <a:path w="8090126" h="4338427">
                  <a:moveTo>
                    <a:pt x="7965665" y="4338427"/>
                  </a:moveTo>
                  <a:lnTo>
                    <a:pt x="124460" y="4338427"/>
                  </a:lnTo>
                  <a:cubicBezTo>
                    <a:pt x="55880" y="4338427"/>
                    <a:pt x="0" y="4282548"/>
                    <a:pt x="0" y="4213968"/>
                  </a:cubicBezTo>
                  <a:lnTo>
                    <a:pt x="0" y="124460"/>
                  </a:lnTo>
                  <a:cubicBezTo>
                    <a:pt x="0" y="55880"/>
                    <a:pt x="55880" y="0"/>
                    <a:pt x="124460" y="0"/>
                  </a:cubicBezTo>
                  <a:lnTo>
                    <a:pt x="7965665" y="0"/>
                  </a:lnTo>
                  <a:cubicBezTo>
                    <a:pt x="8034245" y="0"/>
                    <a:pt x="8090126" y="55880"/>
                    <a:pt x="8090126" y="124460"/>
                  </a:cubicBezTo>
                  <a:lnTo>
                    <a:pt x="8090126" y="4213968"/>
                  </a:lnTo>
                  <a:cubicBezTo>
                    <a:pt x="8090126" y="4282548"/>
                    <a:pt x="8034245" y="4338427"/>
                    <a:pt x="7965665" y="4338427"/>
                  </a:cubicBezTo>
                  <a:close/>
                </a:path>
              </a:pathLst>
            </a:custGeom>
            <a:solidFill>
              <a:srgbClr val="E49592"/>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94652" y="5544383"/>
            <a:ext cx="303089" cy="303089"/>
          </a:xfrm>
          <a:prstGeom prst="rect">
            <a:avLst/>
          </a:prstGeom>
        </p:spPr>
      </p:pic>
      <p:grpSp>
        <p:nvGrpSpPr>
          <p:cNvPr id="20" name="Group 20"/>
          <p:cNvGrpSpPr/>
          <p:nvPr/>
        </p:nvGrpSpPr>
        <p:grpSpPr>
          <a:xfrm>
            <a:off x="7713135" y="5544383"/>
            <a:ext cx="253516" cy="253516"/>
            <a:chOff x="0" y="0"/>
            <a:chExt cx="660400" cy="660400"/>
          </a:xfrm>
        </p:grpSpPr>
        <p:sp>
          <p:nvSpPr>
            <p:cNvPr id="21" name="Freeform 2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2" name="Group 22"/>
          <p:cNvGrpSpPr/>
          <p:nvPr/>
        </p:nvGrpSpPr>
        <p:grpSpPr>
          <a:xfrm>
            <a:off x="7349534" y="5544383"/>
            <a:ext cx="253516" cy="253516"/>
            <a:chOff x="0" y="0"/>
            <a:chExt cx="660400" cy="660400"/>
          </a:xfrm>
        </p:grpSpPr>
        <p:sp>
          <p:nvSpPr>
            <p:cNvPr id="23" name="Freeform 2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4" name="Group 24"/>
          <p:cNvGrpSpPr/>
          <p:nvPr/>
        </p:nvGrpSpPr>
        <p:grpSpPr>
          <a:xfrm>
            <a:off x="8076737" y="5544383"/>
            <a:ext cx="253516" cy="253516"/>
            <a:chOff x="0" y="0"/>
            <a:chExt cx="660400" cy="660400"/>
          </a:xfrm>
        </p:grpSpPr>
        <p:sp>
          <p:nvSpPr>
            <p:cNvPr id="25" name="Freeform 2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pic>
        <p:nvPicPr>
          <p:cNvPr id="26" name="Picture 26"/>
          <p:cNvPicPr>
            <a:picLocks noChangeAspect="1"/>
          </p:cNvPicPr>
          <p:nvPr/>
        </p:nvPicPr>
        <p:blipFill>
          <a:blip r:embed="rId6"/>
          <a:srcRect/>
          <a:stretch>
            <a:fillRect/>
          </a:stretch>
        </p:blipFill>
        <p:spPr>
          <a:xfrm>
            <a:off x="1194652" y="6077685"/>
            <a:ext cx="7208012" cy="3731383"/>
          </a:xfrm>
          <a:prstGeom prst="rect">
            <a:avLst/>
          </a:prstGeom>
        </p:spPr>
      </p:pic>
      <p:grpSp>
        <p:nvGrpSpPr>
          <p:cNvPr id="27" name="Group 27"/>
          <p:cNvGrpSpPr/>
          <p:nvPr/>
        </p:nvGrpSpPr>
        <p:grpSpPr>
          <a:xfrm>
            <a:off x="9740193" y="1828580"/>
            <a:ext cx="7519107" cy="8096382"/>
            <a:chOff x="0" y="0"/>
            <a:chExt cx="8191683" cy="8820595"/>
          </a:xfrm>
        </p:grpSpPr>
        <p:sp>
          <p:nvSpPr>
            <p:cNvPr id="28" name="Freeform 28"/>
            <p:cNvSpPr/>
            <p:nvPr/>
          </p:nvSpPr>
          <p:spPr>
            <a:xfrm>
              <a:off x="0" y="0"/>
              <a:ext cx="8191684" cy="8820595"/>
            </a:xfrm>
            <a:custGeom>
              <a:avLst/>
              <a:gdLst/>
              <a:ahLst/>
              <a:cxnLst/>
              <a:rect l="l" t="t" r="r" b="b"/>
              <a:pathLst>
                <a:path w="8191684" h="8820595">
                  <a:moveTo>
                    <a:pt x="8067223" y="8820595"/>
                  </a:moveTo>
                  <a:lnTo>
                    <a:pt x="124460" y="8820595"/>
                  </a:lnTo>
                  <a:cubicBezTo>
                    <a:pt x="55880" y="8820595"/>
                    <a:pt x="0" y="8764715"/>
                    <a:pt x="0" y="8696135"/>
                  </a:cubicBezTo>
                  <a:lnTo>
                    <a:pt x="0" y="124460"/>
                  </a:lnTo>
                  <a:cubicBezTo>
                    <a:pt x="0" y="55880"/>
                    <a:pt x="55880" y="0"/>
                    <a:pt x="124460" y="0"/>
                  </a:cubicBezTo>
                  <a:lnTo>
                    <a:pt x="8067223" y="0"/>
                  </a:lnTo>
                  <a:cubicBezTo>
                    <a:pt x="8135803" y="0"/>
                    <a:pt x="8191684" y="55880"/>
                    <a:pt x="8191684" y="124460"/>
                  </a:cubicBezTo>
                  <a:lnTo>
                    <a:pt x="8191684" y="8696135"/>
                  </a:lnTo>
                  <a:cubicBezTo>
                    <a:pt x="8191684" y="8764715"/>
                    <a:pt x="8135803" y="8820595"/>
                    <a:pt x="8067223" y="8820595"/>
                  </a:cubicBezTo>
                  <a:close/>
                </a:path>
              </a:pathLst>
            </a:custGeom>
            <a:solidFill>
              <a:srgbClr val="FFFFFF"/>
            </a:solidFill>
          </p:spPr>
        </p:sp>
      </p:grpSp>
      <p:grpSp>
        <p:nvGrpSpPr>
          <p:cNvPr id="29" name="Group 29"/>
          <p:cNvGrpSpPr/>
          <p:nvPr/>
        </p:nvGrpSpPr>
        <p:grpSpPr>
          <a:xfrm>
            <a:off x="9787827" y="2514666"/>
            <a:ext cx="7425887" cy="7358717"/>
            <a:chOff x="0" y="0"/>
            <a:chExt cx="8090125" cy="8016946"/>
          </a:xfrm>
        </p:grpSpPr>
        <p:sp>
          <p:nvSpPr>
            <p:cNvPr id="30" name="Freeform 30"/>
            <p:cNvSpPr/>
            <p:nvPr/>
          </p:nvSpPr>
          <p:spPr>
            <a:xfrm>
              <a:off x="0" y="0"/>
              <a:ext cx="8090126" cy="8016946"/>
            </a:xfrm>
            <a:custGeom>
              <a:avLst/>
              <a:gdLst/>
              <a:ahLst/>
              <a:cxnLst/>
              <a:rect l="l" t="t" r="r" b="b"/>
              <a:pathLst>
                <a:path w="8090126" h="8016946">
                  <a:moveTo>
                    <a:pt x="7965665" y="8016946"/>
                  </a:moveTo>
                  <a:lnTo>
                    <a:pt x="124460" y="8016946"/>
                  </a:lnTo>
                  <a:cubicBezTo>
                    <a:pt x="55880" y="8016946"/>
                    <a:pt x="0" y="7961066"/>
                    <a:pt x="0" y="7892486"/>
                  </a:cubicBezTo>
                  <a:lnTo>
                    <a:pt x="0" y="124460"/>
                  </a:lnTo>
                  <a:cubicBezTo>
                    <a:pt x="0" y="55880"/>
                    <a:pt x="55880" y="0"/>
                    <a:pt x="124460" y="0"/>
                  </a:cubicBezTo>
                  <a:lnTo>
                    <a:pt x="7965665" y="0"/>
                  </a:lnTo>
                  <a:cubicBezTo>
                    <a:pt x="8034245" y="0"/>
                    <a:pt x="8090126" y="55880"/>
                    <a:pt x="8090126" y="124460"/>
                  </a:cubicBezTo>
                  <a:lnTo>
                    <a:pt x="8090126" y="7892486"/>
                  </a:lnTo>
                  <a:cubicBezTo>
                    <a:pt x="8090126" y="7961066"/>
                    <a:pt x="8034245" y="8016946"/>
                    <a:pt x="7965665" y="8016946"/>
                  </a:cubicBezTo>
                  <a:close/>
                </a:path>
              </a:pathLst>
            </a:custGeom>
            <a:solidFill>
              <a:srgbClr val="E49592"/>
            </a:solidFill>
          </p:spPr>
        </p:sp>
      </p:grpSp>
      <p:pic>
        <p:nvPicPr>
          <p:cNvPr id="31" name="Picture 3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35724" y="2038394"/>
            <a:ext cx="303089" cy="303089"/>
          </a:xfrm>
          <a:prstGeom prst="rect">
            <a:avLst/>
          </a:prstGeom>
        </p:spPr>
      </p:pic>
      <p:grpSp>
        <p:nvGrpSpPr>
          <p:cNvPr id="32" name="Group 32"/>
          <p:cNvGrpSpPr/>
          <p:nvPr/>
        </p:nvGrpSpPr>
        <p:grpSpPr>
          <a:xfrm>
            <a:off x="16454208" y="2038394"/>
            <a:ext cx="253516" cy="253516"/>
            <a:chOff x="0" y="0"/>
            <a:chExt cx="660400" cy="660400"/>
          </a:xfrm>
        </p:grpSpPr>
        <p:sp>
          <p:nvSpPr>
            <p:cNvPr id="33" name="Freeform 3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34" name="Group 34"/>
          <p:cNvGrpSpPr/>
          <p:nvPr/>
        </p:nvGrpSpPr>
        <p:grpSpPr>
          <a:xfrm>
            <a:off x="16090606" y="2038394"/>
            <a:ext cx="253516" cy="253516"/>
            <a:chOff x="0" y="0"/>
            <a:chExt cx="660400" cy="660400"/>
          </a:xfrm>
        </p:grpSpPr>
        <p:sp>
          <p:nvSpPr>
            <p:cNvPr id="35" name="Freeform 3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36" name="Group 36"/>
          <p:cNvGrpSpPr/>
          <p:nvPr/>
        </p:nvGrpSpPr>
        <p:grpSpPr>
          <a:xfrm>
            <a:off x="16817809" y="2038394"/>
            <a:ext cx="253516" cy="253516"/>
            <a:chOff x="0" y="0"/>
            <a:chExt cx="660400" cy="660400"/>
          </a:xfrm>
        </p:grpSpPr>
        <p:sp>
          <p:nvSpPr>
            <p:cNvPr id="37" name="Freeform 3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sp>
        <p:nvSpPr>
          <p:cNvPr id="39" name="TextBox 39"/>
          <p:cNvSpPr txBox="1"/>
          <p:nvPr/>
        </p:nvSpPr>
        <p:spPr>
          <a:xfrm>
            <a:off x="1715918" y="696853"/>
            <a:ext cx="6406405" cy="292100"/>
          </a:xfrm>
          <a:prstGeom prst="rect">
            <a:avLst/>
          </a:prstGeom>
        </p:spPr>
        <p:txBody>
          <a:bodyPr lIns="0" tIns="0" rIns="0" bIns="0" rtlCol="0" anchor="t">
            <a:spAutoFit/>
          </a:bodyPr>
          <a:lstStyle/>
          <a:p>
            <a:pPr>
              <a:lnSpc>
                <a:spcPts val="2200"/>
              </a:lnSpc>
            </a:pPr>
            <a:r>
              <a:rPr lang="en-US" sz="2000">
                <a:solidFill>
                  <a:srgbClr val="1D1D1B"/>
                </a:solidFill>
                <a:latin typeface="Fredoka One"/>
              </a:rPr>
              <a:t>OUTPUT </a:t>
            </a:r>
          </a:p>
        </p:txBody>
      </p:sp>
      <p:sp>
        <p:nvSpPr>
          <p:cNvPr id="40" name="TextBox 40"/>
          <p:cNvSpPr txBox="1"/>
          <p:nvPr/>
        </p:nvSpPr>
        <p:spPr>
          <a:xfrm>
            <a:off x="1670332" y="5553908"/>
            <a:ext cx="6406405" cy="292100"/>
          </a:xfrm>
          <a:prstGeom prst="rect">
            <a:avLst/>
          </a:prstGeom>
        </p:spPr>
        <p:txBody>
          <a:bodyPr lIns="0" tIns="0" rIns="0" bIns="0" rtlCol="0" anchor="t">
            <a:spAutoFit/>
          </a:bodyPr>
          <a:lstStyle/>
          <a:p>
            <a:pPr>
              <a:lnSpc>
                <a:spcPts val="2200"/>
              </a:lnSpc>
            </a:pPr>
            <a:r>
              <a:rPr lang="en-US" sz="2000">
                <a:solidFill>
                  <a:srgbClr val="1D1D1B"/>
                </a:solidFill>
                <a:latin typeface="Fredoka One"/>
              </a:rPr>
              <a:t>OUTPUT </a:t>
            </a:r>
          </a:p>
        </p:txBody>
      </p:sp>
      <p:sp>
        <p:nvSpPr>
          <p:cNvPr id="41" name="TextBox 41"/>
          <p:cNvSpPr txBox="1"/>
          <p:nvPr/>
        </p:nvSpPr>
        <p:spPr>
          <a:xfrm>
            <a:off x="10538162" y="2049383"/>
            <a:ext cx="6406405" cy="292100"/>
          </a:xfrm>
          <a:prstGeom prst="rect">
            <a:avLst/>
          </a:prstGeom>
        </p:spPr>
        <p:txBody>
          <a:bodyPr lIns="0" tIns="0" rIns="0" bIns="0" rtlCol="0" anchor="t">
            <a:spAutoFit/>
          </a:bodyPr>
          <a:lstStyle/>
          <a:p>
            <a:pPr>
              <a:lnSpc>
                <a:spcPts val="2200"/>
              </a:lnSpc>
            </a:pPr>
            <a:r>
              <a:rPr lang="en-US" sz="2000">
                <a:solidFill>
                  <a:srgbClr val="1D1D1B"/>
                </a:solidFill>
                <a:latin typeface="Fredoka One"/>
              </a:rPr>
              <a:t>OUTPUT </a:t>
            </a:r>
          </a:p>
        </p:txBody>
      </p:sp>
      <p:sp>
        <p:nvSpPr>
          <p:cNvPr id="42" name="TextBox 42"/>
          <p:cNvSpPr txBox="1"/>
          <p:nvPr/>
        </p:nvSpPr>
        <p:spPr>
          <a:xfrm>
            <a:off x="9442096" y="801688"/>
            <a:ext cx="8115300" cy="492125"/>
          </a:xfrm>
          <a:prstGeom prst="rect">
            <a:avLst/>
          </a:prstGeom>
        </p:spPr>
        <p:txBody>
          <a:bodyPr lIns="0" tIns="0" rIns="0" bIns="0" rtlCol="0" anchor="t">
            <a:spAutoFit/>
          </a:bodyPr>
          <a:lstStyle/>
          <a:p>
            <a:pPr algn="ctr">
              <a:lnSpc>
                <a:spcPts val="3849"/>
              </a:lnSpc>
            </a:pPr>
            <a:r>
              <a:rPr lang="en-US" sz="3499">
                <a:solidFill>
                  <a:srgbClr val="1D1D1B"/>
                </a:solidFill>
                <a:latin typeface="Fredoka One"/>
              </a:rPr>
              <a:t>METODE ELIMINASI GAUSS-JORDAN</a:t>
            </a:r>
          </a:p>
        </p:txBody>
      </p:sp>
      <p:pic>
        <p:nvPicPr>
          <p:cNvPr id="48" name="Picture 47">
            <a:extLst>
              <a:ext uri="{FF2B5EF4-FFF2-40B4-BE49-F238E27FC236}">
                <a16:creationId xmlns:a16="http://schemas.microsoft.com/office/drawing/2014/main" id="{12F16F5E-B0CE-1A1E-D7AB-10D75B3E0382}"/>
              </a:ext>
            </a:extLst>
          </p:cNvPr>
          <p:cNvPicPr>
            <a:picLocks noChangeAspect="1"/>
          </p:cNvPicPr>
          <p:nvPr/>
        </p:nvPicPr>
        <p:blipFill>
          <a:blip r:embed="rId7"/>
          <a:stretch>
            <a:fillRect/>
          </a:stretch>
        </p:blipFill>
        <p:spPr>
          <a:xfrm>
            <a:off x="9969489" y="2807514"/>
            <a:ext cx="7099311" cy="6844464"/>
          </a:xfrm>
          <a:prstGeom prst="rect">
            <a:avLst/>
          </a:prstGeom>
        </p:spPr>
      </p:pic>
      <p:grpSp>
        <p:nvGrpSpPr>
          <p:cNvPr id="43" name="Group 43"/>
          <p:cNvGrpSpPr/>
          <p:nvPr/>
        </p:nvGrpSpPr>
        <p:grpSpPr>
          <a:xfrm>
            <a:off x="13804063" y="9223171"/>
            <a:ext cx="4031398" cy="732532"/>
            <a:chOff x="0" y="0"/>
            <a:chExt cx="1061767" cy="192930"/>
          </a:xfrm>
        </p:grpSpPr>
        <p:sp>
          <p:nvSpPr>
            <p:cNvPr id="44" name="Freeform 44"/>
            <p:cNvSpPr/>
            <p:nvPr/>
          </p:nvSpPr>
          <p:spPr>
            <a:xfrm>
              <a:off x="0" y="0"/>
              <a:ext cx="1061767" cy="192930"/>
            </a:xfrm>
            <a:custGeom>
              <a:avLst/>
              <a:gdLst/>
              <a:ahLst/>
              <a:cxnLst/>
              <a:rect l="l" t="t" r="r" b="b"/>
              <a:pathLst>
                <a:path w="1061767" h="192930">
                  <a:moveTo>
                    <a:pt x="96465" y="0"/>
                  </a:moveTo>
                  <a:lnTo>
                    <a:pt x="965302" y="0"/>
                  </a:lnTo>
                  <a:cubicBezTo>
                    <a:pt x="990886" y="0"/>
                    <a:pt x="1015423" y="10163"/>
                    <a:pt x="1033513" y="28254"/>
                  </a:cubicBezTo>
                  <a:cubicBezTo>
                    <a:pt x="1051604" y="46345"/>
                    <a:pt x="1061767" y="70881"/>
                    <a:pt x="1061767" y="96465"/>
                  </a:cubicBezTo>
                  <a:lnTo>
                    <a:pt x="1061767" y="96465"/>
                  </a:lnTo>
                  <a:cubicBezTo>
                    <a:pt x="1061767" y="149741"/>
                    <a:pt x="1018578" y="192930"/>
                    <a:pt x="965302" y="192930"/>
                  </a:cubicBezTo>
                  <a:lnTo>
                    <a:pt x="96465" y="192930"/>
                  </a:lnTo>
                  <a:cubicBezTo>
                    <a:pt x="43189" y="192930"/>
                    <a:pt x="0" y="149741"/>
                    <a:pt x="0" y="96465"/>
                  </a:cubicBezTo>
                  <a:lnTo>
                    <a:pt x="0" y="96465"/>
                  </a:lnTo>
                  <a:cubicBezTo>
                    <a:pt x="0" y="43189"/>
                    <a:pt x="43189" y="0"/>
                    <a:pt x="96465" y="0"/>
                  </a:cubicBezTo>
                  <a:close/>
                </a:path>
              </a:pathLst>
            </a:custGeom>
            <a:solidFill>
              <a:srgbClr val="92CEE4"/>
            </a:solidFill>
            <a:ln w="57150">
              <a:solidFill>
                <a:srgbClr val="D1D99F"/>
              </a:solidFill>
            </a:ln>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46" name="TextBox 46"/>
          <p:cNvSpPr txBox="1"/>
          <p:nvPr/>
        </p:nvSpPr>
        <p:spPr>
          <a:xfrm>
            <a:off x="14004022" y="9430602"/>
            <a:ext cx="3631481" cy="248359"/>
          </a:xfrm>
          <a:prstGeom prst="rect">
            <a:avLst/>
          </a:prstGeom>
        </p:spPr>
        <p:txBody>
          <a:bodyPr lIns="0" tIns="0" rIns="0" bIns="0" rtlCol="0" anchor="t">
            <a:spAutoFit/>
          </a:bodyPr>
          <a:lstStyle/>
          <a:p>
            <a:pPr algn="ctr">
              <a:lnSpc>
                <a:spcPts val="2060"/>
              </a:lnSpc>
            </a:pPr>
            <a:r>
              <a:rPr lang="en-US" sz="1472" u="sng">
                <a:solidFill>
                  <a:srgbClr val="383838"/>
                </a:solidFill>
                <a:latin typeface="Canva Sans Bold"/>
                <a:hlinkClick r:id="rId8" tooltip="https://bit.ly/SourceCodeProjectTeam2"/>
              </a:rPr>
              <a:t>https</a:t>
            </a:r>
            <a:r>
              <a:rPr lang="en-US" sz="1472">
                <a:solidFill>
                  <a:srgbClr val="383838"/>
                </a:solidFill>
                <a:latin typeface="Canva Sans Bold"/>
              </a:rPr>
              <a:t>://bit.ly/SourceCodeProjectTeam2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8" t="28304" r="2851" b="34503"/>
          <a:stretch>
            <a:fillRect/>
          </a:stretch>
        </p:blipFill>
        <p:spPr>
          <a:xfrm>
            <a:off x="0" y="0"/>
            <a:ext cx="18288000" cy="10287000"/>
          </a:xfrm>
          <a:prstGeom prst="rect">
            <a:avLst/>
          </a:prstGeom>
        </p:spPr>
      </p:pic>
      <p:grpSp>
        <p:nvGrpSpPr>
          <p:cNvPr id="3" name="Group 3"/>
          <p:cNvGrpSpPr/>
          <p:nvPr/>
        </p:nvGrpSpPr>
        <p:grpSpPr>
          <a:xfrm>
            <a:off x="567938" y="1942982"/>
            <a:ext cx="10021053" cy="7772400"/>
            <a:chOff x="0" y="0"/>
            <a:chExt cx="5459771" cy="4234637"/>
          </a:xfrm>
        </p:grpSpPr>
        <p:sp>
          <p:nvSpPr>
            <p:cNvPr id="4" name="Freeform 4"/>
            <p:cNvSpPr/>
            <p:nvPr/>
          </p:nvSpPr>
          <p:spPr>
            <a:xfrm>
              <a:off x="0" y="0"/>
              <a:ext cx="5459771" cy="4234637"/>
            </a:xfrm>
            <a:custGeom>
              <a:avLst/>
              <a:gdLst/>
              <a:ahLst/>
              <a:cxnLst/>
              <a:rect l="l" t="t" r="r" b="b"/>
              <a:pathLst>
                <a:path w="5459771" h="4234637">
                  <a:moveTo>
                    <a:pt x="5335311" y="4234637"/>
                  </a:moveTo>
                  <a:lnTo>
                    <a:pt x="124460" y="4234637"/>
                  </a:lnTo>
                  <a:cubicBezTo>
                    <a:pt x="55880" y="4234637"/>
                    <a:pt x="0" y="4178757"/>
                    <a:pt x="0" y="4110177"/>
                  </a:cubicBezTo>
                  <a:lnTo>
                    <a:pt x="0" y="124460"/>
                  </a:lnTo>
                  <a:cubicBezTo>
                    <a:pt x="0" y="55880"/>
                    <a:pt x="55880" y="0"/>
                    <a:pt x="124460" y="0"/>
                  </a:cubicBezTo>
                  <a:lnTo>
                    <a:pt x="5335311" y="0"/>
                  </a:lnTo>
                  <a:cubicBezTo>
                    <a:pt x="5403891" y="0"/>
                    <a:pt x="5459771" y="55880"/>
                    <a:pt x="5459771" y="124460"/>
                  </a:cubicBezTo>
                  <a:lnTo>
                    <a:pt x="5459771" y="4110177"/>
                  </a:lnTo>
                  <a:cubicBezTo>
                    <a:pt x="5459771" y="4178757"/>
                    <a:pt x="5403891" y="4234637"/>
                    <a:pt x="5335311" y="4234637"/>
                  </a:cubicBezTo>
                  <a:close/>
                </a:path>
              </a:pathLst>
            </a:custGeom>
            <a:solidFill>
              <a:srgbClr val="FAF9F5"/>
            </a:solidFill>
          </p:spPr>
        </p:sp>
      </p:grpSp>
      <p:grpSp>
        <p:nvGrpSpPr>
          <p:cNvPr id="5" name="Group 5"/>
          <p:cNvGrpSpPr/>
          <p:nvPr/>
        </p:nvGrpSpPr>
        <p:grpSpPr>
          <a:xfrm>
            <a:off x="663188" y="2746340"/>
            <a:ext cx="9830553" cy="6873792"/>
            <a:chOff x="0" y="0"/>
            <a:chExt cx="5355981" cy="3745049"/>
          </a:xfrm>
        </p:grpSpPr>
        <p:sp>
          <p:nvSpPr>
            <p:cNvPr id="6" name="Freeform 6"/>
            <p:cNvSpPr/>
            <p:nvPr/>
          </p:nvSpPr>
          <p:spPr>
            <a:xfrm>
              <a:off x="0" y="0"/>
              <a:ext cx="5355981" cy="3745049"/>
            </a:xfrm>
            <a:custGeom>
              <a:avLst/>
              <a:gdLst/>
              <a:ahLst/>
              <a:cxnLst/>
              <a:rect l="l" t="t" r="r" b="b"/>
              <a:pathLst>
                <a:path w="5355981" h="3745049">
                  <a:moveTo>
                    <a:pt x="5231521" y="3745049"/>
                  </a:moveTo>
                  <a:lnTo>
                    <a:pt x="124460" y="3745049"/>
                  </a:lnTo>
                  <a:cubicBezTo>
                    <a:pt x="55880" y="3745049"/>
                    <a:pt x="0" y="3689169"/>
                    <a:pt x="0" y="3620589"/>
                  </a:cubicBezTo>
                  <a:lnTo>
                    <a:pt x="0" y="124460"/>
                  </a:lnTo>
                  <a:cubicBezTo>
                    <a:pt x="0" y="55880"/>
                    <a:pt x="55880" y="0"/>
                    <a:pt x="124460" y="0"/>
                  </a:cubicBezTo>
                  <a:lnTo>
                    <a:pt x="5231521" y="0"/>
                  </a:lnTo>
                  <a:cubicBezTo>
                    <a:pt x="5300101" y="0"/>
                    <a:pt x="5355981" y="55880"/>
                    <a:pt x="5355981" y="124460"/>
                  </a:cubicBezTo>
                  <a:lnTo>
                    <a:pt x="5355981" y="3620589"/>
                  </a:lnTo>
                  <a:cubicBezTo>
                    <a:pt x="5355981" y="3689169"/>
                    <a:pt x="5300101" y="3745049"/>
                    <a:pt x="5231521" y="3745049"/>
                  </a:cubicBezTo>
                  <a:close/>
                </a:path>
              </a:pathLst>
            </a:custGeom>
            <a:solidFill>
              <a:srgbClr val="EFBF6E"/>
            </a:solidFill>
          </p:spPr>
        </p:sp>
      </p:grpSp>
      <p:grpSp>
        <p:nvGrpSpPr>
          <p:cNvPr id="7" name="Group 7"/>
          <p:cNvGrpSpPr/>
          <p:nvPr/>
        </p:nvGrpSpPr>
        <p:grpSpPr>
          <a:xfrm>
            <a:off x="9155848" y="2181871"/>
            <a:ext cx="400915" cy="400915"/>
            <a:chOff x="0" y="0"/>
            <a:chExt cx="660400" cy="660400"/>
          </a:xfrm>
        </p:grpSpPr>
        <p:sp>
          <p:nvSpPr>
            <p:cNvPr id="8" name="Freeform 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9" name="Group 9"/>
          <p:cNvGrpSpPr/>
          <p:nvPr/>
        </p:nvGrpSpPr>
        <p:grpSpPr>
          <a:xfrm>
            <a:off x="8498497" y="2181871"/>
            <a:ext cx="400915" cy="400915"/>
            <a:chOff x="0" y="0"/>
            <a:chExt cx="660400" cy="660400"/>
          </a:xfrm>
        </p:grpSpPr>
        <p:sp>
          <p:nvSpPr>
            <p:cNvPr id="10" name="Freeform 10"/>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1" name="Group 11"/>
          <p:cNvGrpSpPr/>
          <p:nvPr/>
        </p:nvGrpSpPr>
        <p:grpSpPr>
          <a:xfrm>
            <a:off x="9810137" y="2181871"/>
            <a:ext cx="400915" cy="400915"/>
            <a:chOff x="0" y="0"/>
            <a:chExt cx="660400" cy="660400"/>
          </a:xfrm>
        </p:grpSpPr>
        <p:sp>
          <p:nvSpPr>
            <p:cNvPr id="12" name="Freeform 1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3" name="Group 13"/>
          <p:cNvGrpSpPr/>
          <p:nvPr/>
        </p:nvGrpSpPr>
        <p:grpSpPr>
          <a:xfrm>
            <a:off x="10846166" y="1942982"/>
            <a:ext cx="6859450" cy="7772400"/>
            <a:chOff x="0" y="0"/>
            <a:chExt cx="3737235" cy="4234637"/>
          </a:xfrm>
        </p:grpSpPr>
        <p:sp>
          <p:nvSpPr>
            <p:cNvPr id="14" name="Freeform 14"/>
            <p:cNvSpPr/>
            <p:nvPr/>
          </p:nvSpPr>
          <p:spPr>
            <a:xfrm>
              <a:off x="0" y="0"/>
              <a:ext cx="3737235" cy="4234637"/>
            </a:xfrm>
            <a:custGeom>
              <a:avLst/>
              <a:gdLst/>
              <a:ahLst/>
              <a:cxnLst/>
              <a:rect l="l" t="t" r="r" b="b"/>
              <a:pathLst>
                <a:path w="3737235" h="4234637">
                  <a:moveTo>
                    <a:pt x="3612775" y="4234637"/>
                  </a:moveTo>
                  <a:lnTo>
                    <a:pt x="124460" y="4234637"/>
                  </a:lnTo>
                  <a:cubicBezTo>
                    <a:pt x="55880" y="4234637"/>
                    <a:pt x="0" y="4178757"/>
                    <a:pt x="0" y="4110177"/>
                  </a:cubicBezTo>
                  <a:lnTo>
                    <a:pt x="0" y="124460"/>
                  </a:lnTo>
                  <a:cubicBezTo>
                    <a:pt x="0" y="55880"/>
                    <a:pt x="55880" y="0"/>
                    <a:pt x="124460" y="0"/>
                  </a:cubicBezTo>
                  <a:lnTo>
                    <a:pt x="3612775" y="0"/>
                  </a:lnTo>
                  <a:cubicBezTo>
                    <a:pt x="3681355" y="0"/>
                    <a:pt x="3737235" y="55880"/>
                    <a:pt x="3737235" y="124460"/>
                  </a:cubicBezTo>
                  <a:lnTo>
                    <a:pt x="3737235" y="4110177"/>
                  </a:lnTo>
                  <a:cubicBezTo>
                    <a:pt x="3737235" y="4178757"/>
                    <a:pt x="3681355" y="4234637"/>
                    <a:pt x="3612775" y="4234637"/>
                  </a:cubicBezTo>
                  <a:close/>
                </a:path>
              </a:pathLst>
            </a:custGeom>
            <a:solidFill>
              <a:srgbClr val="FAF9F5"/>
            </a:solidFill>
          </p:spPr>
        </p:sp>
      </p:grpSp>
      <p:grpSp>
        <p:nvGrpSpPr>
          <p:cNvPr id="15" name="Group 15"/>
          <p:cNvGrpSpPr/>
          <p:nvPr/>
        </p:nvGrpSpPr>
        <p:grpSpPr>
          <a:xfrm>
            <a:off x="11014463" y="2181871"/>
            <a:ext cx="6503805" cy="7438261"/>
            <a:chOff x="0" y="0"/>
            <a:chExt cx="3543469" cy="4052588"/>
          </a:xfrm>
        </p:grpSpPr>
        <p:sp>
          <p:nvSpPr>
            <p:cNvPr id="16" name="Freeform 16"/>
            <p:cNvSpPr/>
            <p:nvPr/>
          </p:nvSpPr>
          <p:spPr>
            <a:xfrm>
              <a:off x="0" y="0"/>
              <a:ext cx="3543469" cy="4052589"/>
            </a:xfrm>
            <a:custGeom>
              <a:avLst/>
              <a:gdLst/>
              <a:ahLst/>
              <a:cxnLst/>
              <a:rect l="l" t="t" r="r" b="b"/>
              <a:pathLst>
                <a:path w="3543469" h="4052589">
                  <a:moveTo>
                    <a:pt x="3419009" y="4052588"/>
                  </a:moveTo>
                  <a:lnTo>
                    <a:pt x="124460" y="4052588"/>
                  </a:lnTo>
                  <a:cubicBezTo>
                    <a:pt x="55880" y="4052588"/>
                    <a:pt x="0" y="3996708"/>
                    <a:pt x="0" y="3928128"/>
                  </a:cubicBezTo>
                  <a:lnTo>
                    <a:pt x="0" y="124460"/>
                  </a:lnTo>
                  <a:cubicBezTo>
                    <a:pt x="0" y="55880"/>
                    <a:pt x="55880" y="0"/>
                    <a:pt x="124460" y="0"/>
                  </a:cubicBezTo>
                  <a:lnTo>
                    <a:pt x="3419009" y="0"/>
                  </a:lnTo>
                  <a:cubicBezTo>
                    <a:pt x="3487589" y="0"/>
                    <a:pt x="3543469" y="55880"/>
                    <a:pt x="3543469" y="124460"/>
                  </a:cubicBezTo>
                  <a:lnTo>
                    <a:pt x="3543469" y="3928128"/>
                  </a:lnTo>
                  <a:cubicBezTo>
                    <a:pt x="3543469" y="3996708"/>
                    <a:pt x="3487589" y="4052589"/>
                    <a:pt x="3419009" y="4052589"/>
                  </a:cubicBezTo>
                  <a:close/>
                </a:path>
              </a:pathLst>
            </a:custGeom>
            <a:solidFill>
              <a:srgbClr val="E49592"/>
            </a:solidFill>
          </p:spPr>
        </p:sp>
      </p:grpSp>
      <p:grpSp>
        <p:nvGrpSpPr>
          <p:cNvPr id="17" name="Group 17"/>
          <p:cNvGrpSpPr/>
          <p:nvPr/>
        </p:nvGrpSpPr>
        <p:grpSpPr>
          <a:xfrm>
            <a:off x="11259385" y="2382329"/>
            <a:ext cx="6073544" cy="6952054"/>
            <a:chOff x="0" y="0"/>
            <a:chExt cx="3309049" cy="3787688"/>
          </a:xfrm>
        </p:grpSpPr>
        <p:sp>
          <p:nvSpPr>
            <p:cNvPr id="18" name="Freeform 18"/>
            <p:cNvSpPr/>
            <p:nvPr/>
          </p:nvSpPr>
          <p:spPr>
            <a:xfrm>
              <a:off x="0" y="0"/>
              <a:ext cx="3309050" cy="3787688"/>
            </a:xfrm>
            <a:custGeom>
              <a:avLst/>
              <a:gdLst/>
              <a:ahLst/>
              <a:cxnLst/>
              <a:rect l="l" t="t" r="r" b="b"/>
              <a:pathLst>
                <a:path w="3309050" h="3787688">
                  <a:moveTo>
                    <a:pt x="3184589" y="3787688"/>
                  </a:moveTo>
                  <a:lnTo>
                    <a:pt x="124460" y="3787688"/>
                  </a:lnTo>
                  <a:cubicBezTo>
                    <a:pt x="55880" y="3787688"/>
                    <a:pt x="0" y="3731808"/>
                    <a:pt x="0" y="3663228"/>
                  </a:cubicBezTo>
                  <a:lnTo>
                    <a:pt x="0" y="124460"/>
                  </a:lnTo>
                  <a:cubicBezTo>
                    <a:pt x="0" y="55880"/>
                    <a:pt x="55880" y="0"/>
                    <a:pt x="124460" y="0"/>
                  </a:cubicBezTo>
                  <a:lnTo>
                    <a:pt x="3184590" y="0"/>
                  </a:lnTo>
                  <a:cubicBezTo>
                    <a:pt x="3253170" y="0"/>
                    <a:pt x="3309050" y="55880"/>
                    <a:pt x="3309050" y="124460"/>
                  </a:cubicBezTo>
                  <a:lnTo>
                    <a:pt x="3309050" y="3663228"/>
                  </a:lnTo>
                  <a:cubicBezTo>
                    <a:pt x="3309050" y="3731808"/>
                    <a:pt x="3253170" y="3787688"/>
                    <a:pt x="3184590" y="3787688"/>
                  </a:cubicBezTo>
                  <a:close/>
                </a:path>
              </a:pathLst>
            </a:custGeom>
            <a:solidFill>
              <a:srgbClr val="FAF9F5"/>
            </a:solidFill>
          </p:spPr>
        </p:sp>
      </p:grpSp>
      <p:sp>
        <p:nvSpPr>
          <p:cNvPr id="19" name="TextBox 19"/>
          <p:cNvSpPr txBox="1"/>
          <p:nvPr/>
        </p:nvSpPr>
        <p:spPr>
          <a:xfrm>
            <a:off x="11990445" y="5638586"/>
            <a:ext cx="5009688" cy="763270"/>
          </a:xfrm>
          <a:prstGeom prst="rect">
            <a:avLst/>
          </a:prstGeom>
        </p:spPr>
        <p:txBody>
          <a:bodyPr lIns="0" tIns="0" rIns="0" bIns="0" rtlCol="0" anchor="t">
            <a:spAutoFit/>
          </a:bodyPr>
          <a:lstStyle/>
          <a:p>
            <a:pPr>
              <a:lnSpc>
                <a:spcPts val="3080"/>
              </a:lnSpc>
            </a:pPr>
            <a:r>
              <a:rPr lang="en-US" sz="2200">
                <a:solidFill>
                  <a:srgbClr val="1D1D1B"/>
                </a:solidFill>
                <a:latin typeface="Nunito"/>
              </a:rPr>
              <a:t>Besar kuat arus rangkaian listrik DC 3 loop dengan 3 variabel</a:t>
            </a:r>
          </a:p>
        </p:txBody>
      </p:sp>
      <p:grpSp>
        <p:nvGrpSpPr>
          <p:cNvPr id="20" name="Group 20"/>
          <p:cNvGrpSpPr/>
          <p:nvPr/>
        </p:nvGrpSpPr>
        <p:grpSpPr>
          <a:xfrm>
            <a:off x="945877" y="3122159"/>
            <a:ext cx="9265175" cy="6212224"/>
            <a:chOff x="0" y="0"/>
            <a:chExt cx="5047946" cy="3384606"/>
          </a:xfrm>
        </p:grpSpPr>
        <p:sp>
          <p:nvSpPr>
            <p:cNvPr id="21" name="Freeform 21"/>
            <p:cNvSpPr/>
            <p:nvPr/>
          </p:nvSpPr>
          <p:spPr>
            <a:xfrm>
              <a:off x="0" y="0"/>
              <a:ext cx="5047946" cy="3384606"/>
            </a:xfrm>
            <a:custGeom>
              <a:avLst/>
              <a:gdLst/>
              <a:ahLst/>
              <a:cxnLst/>
              <a:rect l="l" t="t" r="r" b="b"/>
              <a:pathLst>
                <a:path w="5047946" h="3384606">
                  <a:moveTo>
                    <a:pt x="4923486" y="3384606"/>
                  </a:moveTo>
                  <a:lnTo>
                    <a:pt x="124460" y="3384606"/>
                  </a:lnTo>
                  <a:cubicBezTo>
                    <a:pt x="55880" y="3384606"/>
                    <a:pt x="0" y="3328726"/>
                    <a:pt x="0" y="3260146"/>
                  </a:cubicBezTo>
                  <a:lnTo>
                    <a:pt x="0" y="124460"/>
                  </a:lnTo>
                  <a:cubicBezTo>
                    <a:pt x="0" y="55880"/>
                    <a:pt x="55880" y="0"/>
                    <a:pt x="124460" y="0"/>
                  </a:cubicBezTo>
                  <a:lnTo>
                    <a:pt x="4923486" y="0"/>
                  </a:lnTo>
                  <a:cubicBezTo>
                    <a:pt x="4992066" y="0"/>
                    <a:pt x="5047946" y="55880"/>
                    <a:pt x="5047946" y="124460"/>
                  </a:cubicBezTo>
                  <a:lnTo>
                    <a:pt x="5047946" y="3260146"/>
                  </a:lnTo>
                  <a:cubicBezTo>
                    <a:pt x="5047946" y="3328726"/>
                    <a:pt x="4992066" y="3384606"/>
                    <a:pt x="4923486" y="3384606"/>
                  </a:cubicBezTo>
                  <a:close/>
                </a:path>
              </a:pathLst>
            </a:custGeom>
            <a:solidFill>
              <a:srgbClr val="FAF9F5"/>
            </a:solidFill>
          </p:spPr>
        </p:sp>
      </p:grpSp>
      <p:sp>
        <p:nvSpPr>
          <p:cNvPr id="22" name="TextBox 22"/>
          <p:cNvSpPr txBox="1"/>
          <p:nvPr/>
        </p:nvSpPr>
        <p:spPr>
          <a:xfrm>
            <a:off x="1116926" y="5224565"/>
            <a:ext cx="8923078" cy="123444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1D1D1B"/>
                </a:solidFill>
                <a:latin typeface="Nunito"/>
              </a:rPr>
              <a:t>Pada bagian definisi gauss_jordan (Ab), terdapat 2 langkah utama, yaitu Pivoting dan Eliminasi. serta 1 langkah tambahan, yaitu back subtitution.</a:t>
            </a:r>
          </a:p>
        </p:txBody>
      </p:sp>
      <p:grpSp>
        <p:nvGrpSpPr>
          <p:cNvPr id="23" name="Group 23"/>
          <p:cNvGrpSpPr/>
          <p:nvPr/>
        </p:nvGrpSpPr>
        <p:grpSpPr>
          <a:xfrm>
            <a:off x="1918345" y="388896"/>
            <a:ext cx="14596178" cy="1001754"/>
            <a:chOff x="0" y="0"/>
            <a:chExt cx="17505273" cy="1201409"/>
          </a:xfrm>
        </p:grpSpPr>
        <p:sp>
          <p:nvSpPr>
            <p:cNvPr id="24" name="Freeform 24"/>
            <p:cNvSpPr/>
            <p:nvPr/>
          </p:nvSpPr>
          <p:spPr>
            <a:xfrm>
              <a:off x="0" y="0"/>
              <a:ext cx="17506542" cy="1201409"/>
            </a:xfrm>
            <a:custGeom>
              <a:avLst/>
              <a:gdLst/>
              <a:ahLst/>
              <a:cxnLst/>
              <a:rect l="l" t="t" r="r" b="b"/>
              <a:pathLst>
                <a:path w="17506542" h="1201409">
                  <a:moveTo>
                    <a:pt x="16952823" y="1201409"/>
                  </a:moveTo>
                  <a:lnTo>
                    <a:pt x="553720" y="1201409"/>
                  </a:lnTo>
                  <a:cubicBezTo>
                    <a:pt x="247650" y="1201409"/>
                    <a:pt x="0" y="932450"/>
                    <a:pt x="0" y="601403"/>
                  </a:cubicBezTo>
                  <a:cubicBezTo>
                    <a:pt x="0" y="268976"/>
                    <a:pt x="247650" y="0"/>
                    <a:pt x="553720" y="0"/>
                  </a:cubicBezTo>
                  <a:lnTo>
                    <a:pt x="16952823" y="0"/>
                  </a:lnTo>
                  <a:cubicBezTo>
                    <a:pt x="17258892" y="0"/>
                    <a:pt x="17506542" y="268976"/>
                    <a:pt x="17506542" y="601403"/>
                  </a:cubicBezTo>
                  <a:cubicBezTo>
                    <a:pt x="17505273" y="932450"/>
                    <a:pt x="17257623" y="1201409"/>
                    <a:pt x="16952823" y="1201409"/>
                  </a:cubicBezTo>
                  <a:close/>
                </a:path>
              </a:pathLst>
            </a:custGeom>
            <a:solidFill>
              <a:srgbClr val="FAF9F5"/>
            </a:solidFill>
          </p:spPr>
        </p:sp>
      </p:grpSp>
      <p:sp>
        <p:nvSpPr>
          <p:cNvPr id="25" name="TextBox 25"/>
          <p:cNvSpPr txBox="1"/>
          <p:nvPr/>
        </p:nvSpPr>
        <p:spPr>
          <a:xfrm>
            <a:off x="2667867" y="527823"/>
            <a:ext cx="11827423" cy="723900"/>
          </a:xfrm>
          <a:prstGeom prst="rect">
            <a:avLst/>
          </a:prstGeom>
        </p:spPr>
        <p:txBody>
          <a:bodyPr lIns="0" tIns="0" rIns="0" bIns="0" rtlCol="0" anchor="t">
            <a:spAutoFit/>
          </a:bodyPr>
          <a:lstStyle/>
          <a:p>
            <a:pPr algn="ctr">
              <a:lnSpc>
                <a:spcPts val="5759"/>
              </a:lnSpc>
            </a:pPr>
            <a:r>
              <a:rPr lang="en-US" sz="4799" spc="19">
                <a:solidFill>
                  <a:srgbClr val="1D1D1B"/>
                </a:solidFill>
                <a:latin typeface="Nunito Bold Bold Italics"/>
              </a:rPr>
              <a:t> ANALISIS ELIMINASI GAUSS-JORDAN</a:t>
            </a:r>
          </a:p>
        </p:txBody>
      </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51905" y="651648"/>
            <a:ext cx="476250" cy="476250"/>
          </a:xfrm>
          <a:prstGeom prst="rect">
            <a:avLst/>
          </a:prstGeom>
        </p:spPr>
      </p:pic>
      <p:grpSp>
        <p:nvGrpSpPr>
          <p:cNvPr id="27" name="Group 27"/>
          <p:cNvGrpSpPr/>
          <p:nvPr/>
        </p:nvGrpSpPr>
        <p:grpSpPr>
          <a:xfrm>
            <a:off x="11428184" y="5700544"/>
            <a:ext cx="400915" cy="400915"/>
            <a:chOff x="0" y="0"/>
            <a:chExt cx="660400" cy="660400"/>
          </a:xfrm>
        </p:grpSpPr>
        <p:sp>
          <p:nvSpPr>
            <p:cNvPr id="28" name="Freeform 2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sp>
        <p:nvSpPr>
          <p:cNvPr id="29" name="TextBox 29"/>
          <p:cNvSpPr txBox="1"/>
          <p:nvPr/>
        </p:nvSpPr>
        <p:spPr>
          <a:xfrm>
            <a:off x="11829099" y="6427051"/>
            <a:ext cx="4943974" cy="1044575"/>
          </a:xfrm>
          <a:prstGeom prst="rect">
            <a:avLst/>
          </a:prstGeom>
        </p:spPr>
        <p:txBody>
          <a:bodyPr lIns="0" tIns="0" rIns="0" bIns="0" rtlCol="0" anchor="t">
            <a:spAutoFit/>
          </a:bodyPr>
          <a:lstStyle/>
          <a:p>
            <a:pPr marL="431804" lvl="1" indent="-215902">
              <a:lnSpc>
                <a:spcPts val="2800"/>
              </a:lnSpc>
              <a:buFont typeface="Arial"/>
              <a:buChar char="•"/>
            </a:pPr>
            <a:r>
              <a:rPr lang="en-US" sz="2000">
                <a:solidFill>
                  <a:srgbClr val="1D1D1B"/>
                </a:solidFill>
                <a:latin typeface="Nunito"/>
              </a:rPr>
              <a:t>I1 = 5.175879396984925 A </a:t>
            </a:r>
          </a:p>
          <a:p>
            <a:pPr marL="431804" lvl="1" indent="-215902">
              <a:lnSpc>
                <a:spcPts val="2800"/>
              </a:lnSpc>
              <a:buFont typeface="Arial"/>
              <a:buChar char="•"/>
            </a:pPr>
            <a:r>
              <a:rPr lang="en-US" sz="2000">
                <a:solidFill>
                  <a:srgbClr val="1D1D1B"/>
                </a:solidFill>
                <a:latin typeface="Nunito"/>
              </a:rPr>
              <a:t>I2 = 1.9095477386934676 A </a:t>
            </a:r>
          </a:p>
          <a:p>
            <a:pPr marL="431804" lvl="1" indent="-215902">
              <a:lnSpc>
                <a:spcPts val="2800"/>
              </a:lnSpc>
              <a:buFont typeface="Arial"/>
              <a:buChar char="•"/>
            </a:pPr>
            <a:r>
              <a:rPr lang="en-US" sz="2000">
                <a:solidFill>
                  <a:srgbClr val="1D1D1B"/>
                </a:solidFill>
                <a:latin typeface="Nunito"/>
              </a:rPr>
              <a:t>I3 = 1.7085427135678393 A</a:t>
            </a:r>
          </a:p>
        </p:txBody>
      </p:sp>
      <p:grpSp>
        <p:nvGrpSpPr>
          <p:cNvPr id="30" name="Group 30"/>
          <p:cNvGrpSpPr/>
          <p:nvPr/>
        </p:nvGrpSpPr>
        <p:grpSpPr>
          <a:xfrm>
            <a:off x="11428184" y="7614501"/>
            <a:ext cx="400915" cy="400915"/>
            <a:chOff x="0" y="0"/>
            <a:chExt cx="660400" cy="660400"/>
          </a:xfrm>
        </p:grpSpPr>
        <p:sp>
          <p:nvSpPr>
            <p:cNvPr id="31" name="Freeform 3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sp>
        <p:nvSpPr>
          <p:cNvPr id="32" name="TextBox 32"/>
          <p:cNvSpPr txBox="1"/>
          <p:nvPr/>
        </p:nvSpPr>
        <p:spPr>
          <a:xfrm>
            <a:off x="12020570" y="7576401"/>
            <a:ext cx="5075403" cy="1470660"/>
          </a:xfrm>
          <a:prstGeom prst="rect">
            <a:avLst/>
          </a:prstGeom>
        </p:spPr>
        <p:txBody>
          <a:bodyPr lIns="0" tIns="0" rIns="0" bIns="0" rtlCol="0" anchor="t">
            <a:spAutoFit/>
          </a:bodyPr>
          <a:lstStyle/>
          <a:p>
            <a:pPr algn="just">
              <a:lnSpc>
                <a:spcPts val="2940"/>
              </a:lnSpc>
            </a:pPr>
            <a:r>
              <a:rPr lang="en-US" sz="2100">
                <a:solidFill>
                  <a:srgbClr val="1D1D1B"/>
                </a:solidFill>
                <a:latin typeface="Nunito"/>
              </a:rPr>
              <a:t>Waktu yang dibutuhkan program untuk berjalan sampai ditemukan hasil akhir dan program berhenti adalah  </a:t>
            </a:r>
          </a:p>
          <a:p>
            <a:pPr algn="just">
              <a:lnSpc>
                <a:spcPts val="2940"/>
              </a:lnSpc>
            </a:pPr>
            <a:r>
              <a:rPr lang="en-US" sz="2100">
                <a:solidFill>
                  <a:srgbClr val="1D1D1B"/>
                </a:solidFill>
                <a:latin typeface="Nunito"/>
              </a:rPr>
              <a:t>0.012915699000018321 s</a:t>
            </a:r>
          </a:p>
        </p:txBody>
      </p:sp>
      <p:sp>
        <p:nvSpPr>
          <p:cNvPr id="33" name="TextBox 33"/>
          <p:cNvSpPr txBox="1"/>
          <p:nvPr/>
        </p:nvSpPr>
        <p:spPr>
          <a:xfrm>
            <a:off x="1087517" y="3372091"/>
            <a:ext cx="8923078" cy="165354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1D1D1B"/>
                </a:solidFill>
                <a:latin typeface="Nunito"/>
              </a:rPr>
              <a:t>Metode Gauss-Jordan menggunakan operasi elemen matriks seperti mengganti baris, menggabungkan baris, dan mengalikan baris dengan skalar untuk mencapai bentuk matriks eselon tereduksi.</a:t>
            </a:r>
          </a:p>
        </p:txBody>
      </p:sp>
      <p:sp>
        <p:nvSpPr>
          <p:cNvPr id="34" name="TextBox 34"/>
          <p:cNvSpPr txBox="1"/>
          <p:nvPr/>
        </p:nvSpPr>
        <p:spPr>
          <a:xfrm>
            <a:off x="1087517" y="6670916"/>
            <a:ext cx="8923078" cy="249174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1D1D1B"/>
                </a:solidFill>
                <a:latin typeface="Nunito"/>
              </a:rPr>
              <a:t>Kekurangan: memerlukan banyak operasi aritmatika, dan waktu yang lama khususnya untuk matriks yang besar, tidak efektif jika terdapat elemen nol pada diagonal utama matriks augmented, dapat menghasilkan kehilangan presisi jika terdapat elemen matriks yang sangat kecil atau sangat besar, sehingga dapat menyebabkan kesalahan dalam perhitungan.</a:t>
            </a:r>
          </a:p>
        </p:txBody>
      </p:sp>
      <p:grpSp>
        <p:nvGrpSpPr>
          <p:cNvPr id="35" name="Group 35"/>
          <p:cNvGrpSpPr/>
          <p:nvPr/>
        </p:nvGrpSpPr>
        <p:grpSpPr>
          <a:xfrm>
            <a:off x="11428184" y="2545882"/>
            <a:ext cx="400915" cy="400915"/>
            <a:chOff x="0" y="0"/>
            <a:chExt cx="660400" cy="660400"/>
          </a:xfrm>
        </p:grpSpPr>
        <p:sp>
          <p:nvSpPr>
            <p:cNvPr id="36" name="Freeform 3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sp>
        <p:nvSpPr>
          <p:cNvPr id="37" name="TextBox 37"/>
          <p:cNvSpPr txBox="1"/>
          <p:nvPr/>
        </p:nvSpPr>
        <p:spPr>
          <a:xfrm>
            <a:off x="12053428" y="2461788"/>
            <a:ext cx="5009688" cy="396240"/>
          </a:xfrm>
          <a:prstGeom prst="rect">
            <a:avLst/>
          </a:prstGeom>
        </p:spPr>
        <p:txBody>
          <a:bodyPr lIns="0" tIns="0" rIns="0" bIns="0" rtlCol="0" anchor="t">
            <a:spAutoFit/>
          </a:bodyPr>
          <a:lstStyle/>
          <a:p>
            <a:pPr>
              <a:lnSpc>
                <a:spcPts val="3360"/>
              </a:lnSpc>
            </a:pPr>
            <a:r>
              <a:rPr lang="en-US" sz="2400">
                <a:solidFill>
                  <a:srgbClr val="1D1D1B"/>
                </a:solidFill>
                <a:latin typeface="Nunito"/>
              </a:rPr>
              <a:t>Keuntungan:</a:t>
            </a:r>
          </a:p>
        </p:txBody>
      </p:sp>
      <p:sp>
        <p:nvSpPr>
          <p:cNvPr id="38" name="TextBox 38"/>
          <p:cNvSpPr txBox="1"/>
          <p:nvPr/>
        </p:nvSpPr>
        <p:spPr>
          <a:xfrm>
            <a:off x="11793815" y="2908697"/>
            <a:ext cx="5302159" cy="2585085"/>
          </a:xfrm>
          <a:prstGeom prst="rect">
            <a:avLst/>
          </a:prstGeom>
        </p:spPr>
        <p:txBody>
          <a:bodyPr lIns="0" tIns="0" rIns="0" bIns="0" rtlCol="0" anchor="t">
            <a:spAutoFit/>
          </a:bodyPr>
          <a:lstStyle/>
          <a:p>
            <a:pPr marL="453390" lvl="1" indent="-226695">
              <a:lnSpc>
                <a:spcPts val="2940"/>
              </a:lnSpc>
              <a:buFont typeface="Arial"/>
              <a:buChar char="•"/>
            </a:pPr>
            <a:r>
              <a:rPr lang="en-US" sz="2100">
                <a:solidFill>
                  <a:srgbClr val="1D1D1B"/>
                </a:solidFill>
                <a:latin typeface="Nunito"/>
              </a:rPr>
              <a:t>Menyelesaikan sistem persamaan linear lebih akurat dan efisien.</a:t>
            </a:r>
          </a:p>
          <a:p>
            <a:pPr marL="453390" lvl="1" indent="-226695">
              <a:lnSpc>
                <a:spcPts val="2940"/>
              </a:lnSpc>
              <a:buFont typeface="Arial"/>
              <a:buChar char="•"/>
            </a:pPr>
            <a:r>
              <a:rPr lang="en-US" sz="2100">
                <a:solidFill>
                  <a:srgbClr val="1D1D1B"/>
                </a:solidFill>
                <a:latin typeface="Nunito"/>
              </a:rPr>
              <a:t>Menghasilkan solusi unik dan mudah diinterpretasikan melalui bentuk matriks identitas.</a:t>
            </a:r>
          </a:p>
          <a:p>
            <a:pPr marL="453390" lvl="1" indent="-226695">
              <a:lnSpc>
                <a:spcPts val="2940"/>
              </a:lnSpc>
              <a:buFont typeface="Arial"/>
              <a:buChar char="•"/>
            </a:pPr>
            <a:r>
              <a:rPr lang="en-US" sz="2100">
                <a:solidFill>
                  <a:srgbClr val="1D1D1B"/>
                </a:solidFill>
                <a:latin typeface="Nunito"/>
              </a:rPr>
              <a:t>Dapat diperluas untuk menyelesaikan sistem persamaan linear lebih kompleks.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DEDD"/>
        </a:solidFill>
        <a:effectLst/>
      </p:bgPr>
    </p:bg>
    <p:spTree>
      <p:nvGrpSpPr>
        <p:cNvPr id="1" name=""/>
        <p:cNvGrpSpPr/>
        <p:nvPr/>
      </p:nvGrpSpPr>
      <p:grpSpPr>
        <a:xfrm>
          <a:off x="0" y="0"/>
          <a:ext cx="0" cy="0"/>
          <a:chOff x="0" y="0"/>
          <a:chExt cx="0" cy="0"/>
        </a:xfrm>
      </p:grpSpPr>
      <p:grpSp>
        <p:nvGrpSpPr>
          <p:cNvPr id="2" name="Group 2"/>
          <p:cNvGrpSpPr/>
          <p:nvPr/>
        </p:nvGrpSpPr>
        <p:grpSpPr>
          <a:xfrm>
            <a:off x="567938" y="571618"/>
            <a:ext cx="11738629" cy="9143765"/>
            <a:chOff x="0" y="0"/>
            <a:chExt cx="6395558" cy="4981798"/>
          </a:xfrm>
        </p:grpSpPr>
        <p:sp>
          <p:nvSpPr>
            <p:cNvPr id="3" name="Freeform 3"/>
            <p:cNvSpPr/>
            <p:nvPr/>
          </p:nvSpPr>
          <p:spPr>
            <a:xfrm>
              <a:off x="0" y="0"/>
              <a:ext cx="6395558" cy="4981798"/>
            </a:xfrm>
            <a:custGeom>
              <a:avLst/>
              <a:gdLst/>
              <a:ahLst/>
              <a:cxnLst/>
              <a:rect l="l" t="t" r="r" b="b"/>
              <a:pathLst>
                <a:path w="6395558" h="4981798">
                  <a:moveTo>
                    <a:pt x="6271098" y="4981798"/>
                  </a:moveTo>
                  <a:lnTo>
                    <a:pt x="124460" y="4981798"/>
                  </a:lnTo>
                  <a:cubicBezTo>
                    <a:pt x="55880" y="4981798"/>
                    <a:pt x="0" y="4925918"/>
                    <a:pt x="0" y="4857338"/>
                  </a:cubicBezTo>
                  <a:lnTo>
                    <a:pt x="0" y="124460"/>
                  </a:lnTo>
                  <a:cubicBezTo>
                    <a:pt x="0" y="55880"/>
                    <a:pt x="55880" y="0"/>
                    <a:pt x="124460" y="0"/>
                  </a:cubicBezTo>
                  <a:lnTo>
                    <a:pt x="6271098" y="0"/>
                  </a:lnTo>
                  <a:cubicBezTo>
                    <a:pt x="6339678" y="0"/>
                    <a:pt x="6395558" y="55880"/>
                    <a:pt x="6395558" y="124460"/>
                  </a:cubicBezTo>
                  <a:lnTo>
                    <a:pt x="6395558" y="4857338"/>
                  </a:lnTo>
                  <a:cubicBezTo>
                    <a:pt x="6395558" y="4925918"/>
                    <a:pt x="6339678" y="4981798"/>
                    <a:pt x="6271098" y="4981798"/>
                  </a:cubicBezTo>
                  <a:close/>
                </a:path>
              </a:pathLst>
            </a:custGeom>
            <a:solidFill>
              <a:srgbClr val="FAF9F5"/>
            </a:solidFill>
          </p:spPr>
        </p:sp>
      </p:grpSp>
      <p:grpSp>
        <p:nvGrpSpPr>
          <p:cNvPr id="4" name="Group 4"/>
          <p:cNvGrpSpPr/>
          <p:nvPr/>
        </p:nvGrpSpPr>
        <p:grpSpPr>
          <a:xfrm>
            <a:off x="663188" y="1657232"/>
            <a:ext cx="11491837" cy="7962900"/>
            <a:chOff x="0" y="0"/>
            <a:chExt cx="6261098" cy="4338427"/>
          </a:xfrm>
        </p:grpSpPr>
        <p:sp>
          <p:nvSpPr>
            <p:cNvPr id="5" name="Freeform 5"/>
            <p:cNvSpPr/>
            <p:nvPr/>
          </p:nvSpPr>
          <p:spPr>
            <a:xfrm>
              <a:off x="0" y="0"/>
              <a:ext cx="6261098" cy="4338427"/>
            </a:xfrm>
            <a:custGeom>
              <a:avLst/>
              <a:gdLst/>
              <a:ahLst/>
              <a:cxnLst/>
              <a:rect l="l" t="t" r="r" b="b"/>
              <a:pathLst>
                <a:path w="6261098" h="4338427">
                  <a:moveTo>
                    <a:pt x="6136638" y="4338427"/>
                  </a:moveTo>
                  <a:lnTo>
                    <a:pt x="124460" y="4338427"/>
                  </a:lnTo>
                  <a:cubicBezTo>
                    <a:pt x="55880" y="4338427"/>
                    <a:pt x="0" y="4282548"/>
                    <a:pt x="0" y="4213968"/>
                  </a:cubicBezTo>
                  <a:lnTo>
                    <a:pt x="0" y="124460"/>
                  </a:lnTo>
                  <a:cubicBezTo>
                    <a:pt x="0" y="55880"/>
                    <a:pt x="55880" y="0"/>
                    <a:pt x="124460" y="0"/>
                  </a:cubicBezTo>
                  <a:lnTo>
                    <a:pt x="6136639" y="0"/>
                  </a:lnTo>
                  <a:cubicBezTo>
                    <a:pt x="6205219" y="0"/>
                    <a:pt x="6261098" y="55880"/>
                    <a:pt x="6261098" y="124460"/>
                  </a:cubicBezTo>
                  <a:lnTo>
                    <a:pt x="6261098" y="4213968"/>
                  </a:lnTo>
                  <a:cubicBezTo>
                    <a:pt x="6261098" y="4282548"/>
                    <a:pt x="6205219" y="4338427"/>
                    <a:pt x="6136639" y="4338427"/>
                  </a:cubicBezTo>
                  <a:close/>
                </a:path>
              </a:pathLst>
            </a:custGeom>
            <a:solidFill>
              <a:srgbClr val="B7D6EF"/>
            </a:solidFill>
          </p:spPr>
        </p:sp>
      </p:grpSp>
      <p:grpSp>
        <p:nvGrpSpPr>
          <p:cNvPr id="6" name="Group 6"/>
          <p:cNvGrpSpPr/>
          <p:nvPr/>
        </p:nvGrpSpPr>
        <p:grpSpPr>
          <a:xfrm>
            <a:off x="1644842" y="2933582"/>
            <a:ext cx="4492064" cy="3923304"/>
            <a:chOff x="0" y="0"/>
            <a:chExt cx="2830173" cy="2471832"/>
          </a:xfrm>
        </p:grpSpPr>
        <p:sp>
          <p:nvSpPr>
            <p:cNvPr id="7" name="Freeform 7"/>
            <p:cNvSpPr/>
            <p:nvPr/>
          </p:nvSpPr>
          <p:spPr>
            <a:xfrm>
              <a:off x="0" y="0"/>
              <a:ext cx="2830173" cy="2471832"/>
            </a:xfrm>
            <a:custGeom>
              <a:avLst/>
              <a:gdLst/>
              <a:ahLst/>
              <a:cxnLst/>
              <a:rect l="l" t="t" r="r" b="b"/>
              <a:pathLst>
                <a:path w="2830173" h="2471832">
                  <a:moveTo>
                    <a:pt x="2705713" y="2471832"/>
                  </a:moveTo>
                  <a:lnTo>
                    <a:pt x="124460" y="2471832"/>
                  </a:lnTo>
                  <a:cubicBezTo>
                    <a:pt x="55880" y="2471832"/>
                    <a:pt x="0" y="2415952"/>
                    <a:pt x="0" y="2347372"/>
                  </a:cubicBezTo>
                  <a:lnTo>
                    <a:pt x="0" y="124460"/>
                  </a:lnTo>
                  <a:cubicBezTo>
                    <a:pt x="0" y="55880"/>
                    <a:pt x="55880" y="0"/>
                    <a:pt x="124460" y="0"/>
                  </a:cubicBezTo>
                  <a:lnTo>
                    <a:pt x="2705713" y="0"/>
                  </a:lnTo>
                  <a:cubicBezTo>
                    <a:pt x="2774293" y="0"/>
                    <a:pt x="2830173" y="55880"/>
                    <a:pt x="2830173" y="124460"/>
                  </a:cubicBezTo>
                  <a:lnTo>
                    <a:pt x="2830173" y="2347372"/>
                  </a:lnTo>
                  <a:cubicBezTo>
                    <a:pt x="2830173" y="2415953"/>
                    <a:pt x="2774293" y="2471832"/>
                    <a:pt x="2705713" y="2471832"/>
                  </a:cubicBezTo>
                  <a:close/>
                </a:path>
              </a:pathLst>
            </a:custGeom>
            <a:solidFill>
              <a:srgbClr val="FAF9F5"/>
            </a:solidFill>
          </p:spPr>
        </p:sp>
      </p:grpSp>
      <p:grpSp>
        <p:nvGrpSpPr>
          <p:cNvPr id="8" name="Group 8"/>
          <p:cNvGrpSpPr/>
          <p:nvPr/>
        </p:nvGrpSpPr>
        <p:grpSpPr>
          <a:xfrm>
            <a:off x="932313" y="1942982"/>
            <a:ext cx="10907702" cy="816486"/>
            <a:chOff x="0" y="0"/>
            <a:chExt cx="9009446" cy="674394"/>
          </a:xfrm>
        </p:grpSpPr>
        <p:sp>
          <p:nvSpPr>
            <p:cNvPr id="9" name="Freeform 9"/>
            <p:cNvSpPr/>
            <p:nvPr/>
          </p:nvSpPr>
          <p:spPr>
            <a:xfrm>
              <a:off x="0" y="0"/>
              <a:ext cx="9010717" cy="674394"/>
            </a:xfrm>
            <a:custGeom>
              <a:avLst/>
              <a:gdLst/>
              <a:ahLst/>
              <a:cxnLst/>
              <a:rect l="l" t="t" r="r" b="b"/>
              <a:pathLst>
                <a:path w="9010717" h="674394">
                  <a:moveTo>
                    <a:pt x="8456996" y="674394"/>
                  </a:moveTo>
                  <a:lnTo>
                    <a:pt x="553720" y="674394"/>
                  </a:lnTo>
                  <a:cubicBezTo>
                    <a:pt x="247650" y="674394"/>
                    <a:pt x="0" y="523349"/>
                    <a:pt x="0" y="337545"/>
                  </a:cubicBezTo>
                  <a:cubicBezTo>
                    <a:pt x="0" y="150966"/>
                    <a:pt x="247650" y="0"/>
                    <a:pt x="553720" y="0"/>
                  </a:cubicBezTo>
                  <a:lnTo>
                    <a:pt x="8456996" y="0"/>
                  </a:lnTo>
                  <a:cubicBezTo>
                    <a:pt x="8763067" y="0"/>
                    <a:pt x="9010717" y="150966"/>
                    <a:pt x="9010717" y="337545"/>
                  </a:cubicBezTo>
                  <a:cubicBezTo>
                    <a:pt x="9009446" y="523349"/>
                    <a:pt x="8761796" y="674394"/>
                    <a:pt x="8456996" y="674394"/>
                  </a:cubicBezTo>
                  <a:close/>
                </a:path>
              </a:pathLst>
            </a:custGeom>
            <a:solidFill>
              <a:srgbClr val="FAF9F5"/>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12559" y="2106536"/>
            <a:ext cx="476250" cy="476250"/>
          </a:xfrm>
          <a:prstGeom prst="rect">
            <a:avLst/>
          </a:prstGeom>
        </p:spPr>
      </p:pic>
      <p:grpSp>
        <p:nvGrpSpPr>
          <p:cNvPr id="11" name="Group 11"/>
          <p:cNvGrpSpPr/>
          <p:nvPr/>
        </p:nvGrpSpPr>
        <p:grpSpPr>
          <a:xfrm>
            <a:off x="10987894" y="903892"/>
            <a:ext cx="400915" cy="400915"/>
            <a:chOff x="0" y="0"/>
            <a:chExt cx="660400" cy="660400"/>
          </a:xfrm>
        </p:grpSpPr>
        <p:sp>
          <p:nvSpPr>
            <p:cNvPr id="12" name="Freeform 1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B7D6EF"/>
            </a:solidFill>
          </p:spPr>
        </p:sp>
      </p:grpSp>
      <p:grpSp>
        <p:nvGrpSpPr>
          <p:cNvPr id="13" name="Group 13"/>
          <p:cNvGrpSpPr/>
          <p:nvPr/>
        </p:nvGrpSpPr>
        <p:grpSpPr>
          <a:xfrm>
            <a:off x="11639557" y="919065"/>
            <a:ext cx="400915" cy="400915"/>
            <a:chOff x="0" y="0"/>
            <a:chExt cx="660400" cy="660400"/>
          </a:xfrm>
        </p:grpSpPr>
        <p:sp>
          <p:nvSpPr>
            <p:cNvPr id="14" name="Freeform 1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B7D6EF"/>
            </a:solidFill>
          </p:spPr>
        </p:sp>
      </p:grpSp>
      <p:grpSp>
        <p:nvGrpSpPr>
          <p:cNvPr id="15" name="Group 15"/>
          <p:cNvGrpSpPr/>
          <p:nvPr/>
        </p:nvGrpSpPr>
        <p:grpSpPr>
          <a:xfrm>
            <a:off x="12563742" y="571618"/>
            <a:ext cx="5152179" cy="9143765"/>
            <a:chOff x="0" y="0"/>
            <a:chExt cx="2807062" cy="4981798"/>
          </a:xfrm>
        </p:grpSpPr>
        <p:sp>
          <p:nvSpPr>
            <p:cNvPr id="16" name="Freeform 16"/>
            <p:cNvSpPr/>
            <p:nvPr/>
          </p:nvSpPr>
          <p:spPr>
            <a:xfrm>
              <a:off x="0" y="0"/>
              <a:ext cx="2807062" cy="4981798"/>
            </a:xfrm>
            <a:custGeom>
              <a:avLst/>
              <a:gdLst/>
              <a:ahLst/>
              <a:cxnLst/>
              <a:rect l="l" t="t" r="r" b="b"/>
              <a:pathLst>
                <a:path w="2807062" h="4981798">
                  <a:moveTo>
                    <a:pt x="2682602" y="4981798"/>
                  </a:moveTo>
                  <a:lnTo>
                    <a:pt x="124460" y="4981798"/>
                  </a:lnTo>
                  <a:cubicBezTo>
                    <a:pt x="55880" y="4981798"/>
                    <a:pt x="0" y="4925918"/>
                    <a:pt x="0" y="4857338"/>
                  </a:cubicBezTo>
                  <a:lnTo>
                    <a:pt x="0" y="124460"/>
                  </a:lnTo>
                  <a:cubicBezTo>
                    <a:pt x="0" y="55880"/>
                    <a:pt x="55880" y="0"/>
                    <a:pt x="124460" y="0"/>
                  </a:cubicBezTo>
                  <a:lnTo>
                    <a:pt x="2682602" y="0"/>
                  </a:lnTo>
                  <a:cubicBezTo>
                    <a:pt x="2751182" y="0"/>
                    <a:pt x="2807062" y="55880"/>
                    <a:pt x="2807062" y="124460"/>
                  </a:cubicBezTo>
                  <a:lnTo>
                    <a:pt x="2807062" y="4857338"/>
                  </a:lnTo>
                  <a:cubicBezTo>
                    <a:pt x="2807062" y="4925918"/>
                    <a:pt x="2751182" y="4981798"/>
                    <a:pt x="2682602" y="4981798"/>
                  </a:cubicBezTo>
                  <a:close/>
                </a:path>
              </a:pathLst>
            </a:custGeom>
            <a:solidFill>
              <a:srgbClr val="FAF9F5"/>
            </a:solidFill>
          </p:spPr>
        </p:sp>
      </p:grpSp>
      <p:grpSp>
        <p:nvGrpSpPr>
          <p:cNvPr id="17" name="Group 17"/>
          <p:cNvGrpSpPr/>
          <p:nvPr/>
        </p:nvGrpSpPr>
        <p:grpSpPr>
          <a:xfrm>
            <a:off x="12732715" y="1657232"/>
            <a:ext cx="4776134" cy="7962900"/>
            <a:chOff x="0" y="0"/>
            <a:chExt cx="2602181" cy="4338427"/>
          </a:xfrm>
        </p:grpSpPr>
        <p:sp>
          <p:nvSpPr>
            <p:cNvPr id="18" name="Freeform 18"/>
            <p:cNvSpPr/>
            <p:nvPr/>
          </p:nvSpPr>
          <p:spPr>
            <a:xfrm>
              <a:off x="0" y="0"/>
              <a:ext cx="2602181" cy="4338427"/>
            </a:xfrm>
            <a:custGeom>
              <a:avLst/>
              <a:gdLst/>
              <a:ahLst/>
              <a:cxnLst/>
              <a:rect l="l" t="t" r="r" b="b"/>
              <a:pathLst>
                <a:path w="2602181" h="4338427">
                  <a:moveTo>
                    <a:pt x="2477721" y="4338427"/>
                  </a:moveTo>
                  <a:lnTo>
                    <a:pt x="124460" y="4338427"/>
                  </a:lnTo>
                  <a:cubicBezTo>
                    <a:pt x="55880" y="4338427"/>
                    <a:pt x="0" y="4282548"/>
                    <a:pt x="0" y="4213968"/>
                  </a:cubicBezTo>
                  <a:lnTo>
                    <a:pt x="0" y="124460"/>
                  </a:lnTo>
                  <a:cubicBezTo>
                    <a:pt x="0" y="55880"/>
                    <a:pt x="55880" y="0"/>
                    <a:pt x="124460" y="0"/>
                  </a:cubicBezTo>
                  <a:lnTo>
                    <a:pt x="2477721" y="0"/>
                  </a:lnTo>
                  <a:cubicBezTo>
                    <a:pt x="2546302" y="0"/>
                    <a:pt x="2602181" y="55880"/>
                    <a:pt x="2602181" y="124460"/>
                  </a:cubicBezTo>
                  <a:lnTo>
                    <a:pt x="2602181" y="4213968"/>
                  </a:lnTo>
                  <a:cubicBezTo>
                    <a:pt x="2602181" y="4282548"/>
                    <a:pt x="2546302" y="4338427"/>
                    <a:pt x="2477721" y="4338427"/>
                  </a:cubicBezTo>
                  <a:close/>
                </a:path>
              </a:pathLst>
            </a:custGeom>
            <a:solidFill>
              <a:srgbClr val="EFBF6E"/>
            </a:solidFill>
          </p:spPr>
        </p:sp>
      </p:grpSp>
      <p:grpSp>
        <p:nvGrpSpPr>
          <p:cNvPr id="19" name="Group 19"/>
          <p:cNvGrpSpPr/>
          <p:nvPr/>
        </p:nvGrpSpPr>
        <p:grpSpPr>
          <a:xfrm>
            <a:off x="12986182" y="1942982"/>
            <a:ext cx="4269200" cy="7391400"/>
            <a:chOff x="0" y="0"/>
            <a:chExt cx="2325989" cy="4027057"/>
          </a:xfrm>
        </p:grpSpPr>
        <p:sp>
          <p:nvSpPr>
            <p:cNvPr id="20" name="Freeform 20"/>
            <p:cNvSpPr/>
            <p:nvPr/>
          </p:nvSpPr>
          <p:spPr>
            <a:xfrm>
              <a:off x="0" y="0"/>
              <a:ext cx="2325989" cy="4027057"/>
            </a:xfrm>
            <a:custGeom>
              <a:avLst/>
              <a:gdLst/>
              <a:ahLst/>
              <a:cxnLst/>
              <a:rect l="l" t="t" r="r" b="b"/>
              <a:pathLst>
                <a:path w="2325989" h="4027057">
                  <a:moveTo>
                    <a:pt x="2201529" y="4027057"/>
                  </a:moveTo>
                  <a:lnTo>
                    <a:pt x="124460" y="4027057"/>
                  </a:lnTo>
                  <a:cubicBezTo>
                    <a:pt x="55880" y="4027057"/>
                    <a:pt x="0" y="3971177"/>
                    <a:pt x="0" y="3902597"/>
                  </a:cubicBezTo>
                  <a:lnTo>
                    <a:pt x="0" y="124460"/>
                  </a:lnTo>
                  <a:cubicBezTo>
                    <a:pt x="0" y="55880"/>
                    <a:pt x="55880" y="0"/>
                    <a:pt x="124460" y="0"/>
                  </a:cubicBezTo>
                  <a:lnTo>
                    <a:pt x="2201529" y="0"/>
                  </a:lnTo>
                  <a:cubicBezTo>
                    <a:pt x="2270109" y="0"/>
                    <a:pt x="2325989" y="55880"/>
                    <a:pt x="2325989" y="124460"/>
                  </a:cubicBezTo>
                  <a:lnTo>
                    <a:pt x="2325989" y="3902597"/>
                  </a:lnTo>
                  <a:cubicBezTo>
                    <a:pt x="2325989" y="3971177"/>
                    <a:pt x="2270109" y="4027057"/>
                    <a:pt x="2201529" y="4027057"/>
                  </a:cubicBezTo>
                  <a:close/>
                </a:path>
              </a:pathLst>
            </a:custGeom>
            <a:solidFill>
              <a:srgbClr val="FAF9F5"/>
            </a:solidFill>
          </p:spPr>
        </p:sp>
      </p:grpSp>
      <p:sp>
        <p:nvSpPr>
          <p:cNvPr id="21" name="TextBox 21"/>
          <p:cNvSpPr txBox="1"/>
          <p:nvPr/>
        </p:nvSpPr>
        <p:spPr>
          <a:xfrm>
            <a:off x="12837268" y="922373"/>
            <a:ext cx="4269200" cy="445770"/>
          </a:xfrm>
          <a:prstGeom prst="rect">
            <a:avLst/>
          </a:prstGeom>
        </p:spPr>
        <p:txBody>
          <a:bodyPr lIns="0" tIns="0" rIns="0" bIns="0" rtlCol="0" anchor="t">
            <a:spAutoFit/>
          </a:bodyPr>
          <a:lstStyle/>
          <a:p>
            <a:pPr>
              <a:lnSpc>
                <a:spcPts val="3300"/>
              </a:lnSpc>
            </a:pPr>
            <a:r>
              <a:rPr lang="en-US" sz="3300">
                <a:solidFill>
                  <a:srgbClr val="1D1D1B"/>
                </a:solidFill>
                <a:latin typeface="Nunito Bold"/>
              </a:rPr>
              <a:t>Flowchart Utama</a:t>
            </a:r>
          </a:p>
        </p:txBody>
      </p:sp>
      <p:grpSp>
        <p:nvGrpSpPr>
          <p:cNvPr id="22" name="Group 22"/>
          <p:cNvGrpSpPr/>
          <p:nvPr/>
        </p:nvGrpSpPr>
        <p:grpSpPr>
          <a:xfrm>
            <a:off x="16906010" y="919065"/>
            <a:ext cx="400915" cy="400915"/>
            <a:chOff x="0" y="0"/>
            <a:chExt cx="660400" cy="660400"/>
          </a:xfrm>
        </p:grpSpPr>
        <p:sp>
          <p:nvSpPr>
            <p:cNvPr id="23" name="Freeform 2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4" name="Group 24"/>
          <p:cNvGrpSpPr/>
          <p:nvPr/>
        </p:nvGrpSpPr>
        <p:grpSpPr>
          <a:xfrm>
            <a:off x="10339329" y="903892"/>
            <a:ext cx="400915" cy="400915"/>
            <a:chOff x="0" y="0"/>
            <a:chExt cx="660400" cy="660400"/>
          </a:xfrm>
        </p:grpSpPr>
        <p:sp>
          <p:nvSpPr>
            <p:cNvPr id="25" name="Freeform 2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B7D6EF"/>
            </a:solidFill>
          </p:spPr>
        </p:sp>
      </p:grpSp>
      <p:grpSp>
        <p:nvGrpSpPr>
          <p:cNvPr id="26" name="Group 26"/>
          <p:cNvGrpSpPr/>
          <p:nvPr/>
        </p:nvGrpSpPr>
        <p:grpSpPr>
          <a:xfrm>
            <a:off x="6737290" y="2933582"/>
            <a:ext cx="4492064" cy="3923304"/>
            <a:chOff x="0" y="0"/>
            <a:chExt cx="2830173" cy="2471832"/>
          </a:xfrm>
        </p:grpSpPr>
        <p:sp>
          <p:nvSpPr>
            <p:cNvPr id="27" name="Freeform 27"/>
            <p:cNvSpPr/>
            <p:nvPr/>
          </p:nvSpPr>
          <p:spPr>
            <a:xfrm>
              <a:off x="0" y="0"/>
              <a:ext cx="2830173" cy="2471832"/>
            </a:xfrm>
            <a:custGeom>
              <a:avLst/>
              <a:gdLst/>
              <a:ahLst/>
              <a:cxnLst/>
              <a:rect l="l" t="t" r="r" b="b"/>
              <a:pathLst>
                <a:path w="2830173" h="2471832">
                  <a:moveTo>
                    <a:pt x="2705713" y="2471832"/>
                  </a:moveTo>
                  <a:lnTo>
                    <a:pt x="124460" y="2471832"/>
                  </a:lnTo>
                  <a:cubicBezTo>
                    <a:pt x="55880" y="2471832"/>
                    <a:pt x="0" y="2415952"/>
                    <a:pt x="0" y="2347372"/>
                  </a:cubicBezTo>
                  <a:lnTo>
                    <a:pt x="0" y="124460"/>
                  </a:lnTo>
                  <a:cubicBezTo>
                    <a:pt x="0" y="55880"/>
                    <a:pt x="55880" y="0"/>
                    <a:pt x="124460" y="0"/>
                  </a:cubicBezTo>
                  <a:lnTo>
                    <a:pt x="2705713" y="0"/>
                  </a:lnTo>
                  <a:cubicBezTo>
                    <a:pt x="2774293" y="0"/>
                    <a:pt x="2830173" y="55880"/>
                    <a:pt x="2830173" y="124460"/>
                  </a:cubicBezTo>
                  <a:lnTo>
                    <a:pt x="2830173" y="2347372"/>
                  </a:lnTo>
                  <a:cubicBezTo>
                    <a:pt x="2830173" y="2415953"/>
                    <a:pt x="2774293" y="2471832"/>
                    <a:pt x="2705713" y="2471832"/>
                  </a:cubicBezTo>
                  <a:close/>
                </a:path>
              </a:pathLst>
            </a:custGeom>
            <a:solidFill>
              <a:srgbClr val="FAF9F5"/>
            </a:solidFill>
          </p:spPr>
        </p:sp>
      </p:grpSp>
      <p:grpSp>
        <p:nvGrpSpPr>
          <p:cNvPr id="28" name="Group 28"/>
          <p:cNvGrpSpPr/>
          <p:nvPr/>
        </p:nvGrpSpPr>
        <p:grpSpPr>
          <a:xfrm>
            <a:off x="4043244" y="7070071"/>
            <a:ext cx="4788018" cy="2438266"/>
            <a:chOff x="0" y="0"/>
            <a:chExt cx="3809858" cy="1940145"/>
          </a:xfrm>
        </p:grpSpPr>
        <p:sp>
          <p:nvSpPr>
            <p:cNvPr id="29" name="Freeform 29"/>
            <p:cNvSpPr/>
            <p:nvPr/>
          </p:nvSpPr>
          <p:spPr>
            <a:xfrm>
              <a:off x="0" y="0"/>
              <a:ext cx="3809858" cy="1940145"/>
            </a:xfrm>
            <a:custGeom>
              <a:avLst/>
              <a:gdLst/>
              <a:ahLst/>
              <a:cxnLst/>
              <a:rect l="l" t="t" r="r" b="b"/>
              <a:pathLst>
                <a:path w="3809858" h="1940145">
                  <a:moveTo>
                    <a:pt x="3685398" y="1940145"/>
                  </a:moveTo>
                  <a:lnTo>
                    <a:pt x="124460" y="1940145"/>
                  </a:lnTo>
                  <a:cubicBezTo>
                    <a:pt x="55880" y="1940145"/>
                    <a:pt x="0" y="1884265"/>
                    <a:pt x="0" y="1815685"/>
                  </a:cubicBezTo>
                  <a:lnTo>
                    <a:pt x="0" y="124460"/>
                  </a:lnTo>
                  <a:cubicBezTo>
                    <a:pt x="0" y="55880"/>
                    <a:pt x="55880" y="0"/>
                    <a:pt x="124460" y="0"/>
                  </a:cubicBezTo>
                  <a:lnTo>
                    <a:pt x="3685398" y="0"/>
                  </a:lnTo>
                  <a:cubicBezTo>
                    <a:pt x="3753978" y="0"/>
                    <a:pt x="3809858" y="55880"/>
                    <a:pt x="3809858" y="124460"/>
                  </a:cubicBezTo>
                  <a:lnTo>
                    <a:pt x="3809858" y="1815685"/>
                  </a:lnTo>
                  <a:cubicBezTo>
                    <a:pt x="3809858" y="1884265"/>
                    <a:pt x="3753978" y="1940145"/>
                    <a:pt x="3685398" y="1940145"/>
                  </a:cubicBezTo>
                  <a:close/>
                </a:path>
              </a:pathLst>
            </a:custGeom>
            <a:solidFill>
              <a:srgbClr val="FAF9F5"/>
            </a:solidFill>
          </p:spPr>
        </p:sp>
      </p:grpSp>
      <p:pic>
        <p:nvPicPr>
          <p:cNvPr id="30" name="Picture 30"/>
          <p:cNvPicPr>
            <a:picLocks noChangeAspect="1"/>
          </p:cNvPicPr>
          <p:nvPr/>
        </p:nvPicPr>
        <p:blipFill>
          <a:blip r:embed="rId4"/>
          <a:srcRect/>
          <a:stretch>
            <a:fillRect/>
          </a:stretch>
        </p:blipFill>
        <p:spPr>
          <a:xfrm>
            <a:off x="5074589" y="7661076"/>
            <a:ext cx="2498176" cy="1673306"/>
          </a:xfrm>
          <a:prstGeom prst="rect">
            <a:avLst/>
          </a:prstGeom>
        </p:spPr>
      </p:pic>
      <p:pic>
        <p:nvPicPr>
          <p:cNvPr id="31" name="Picture 31"/>
          <p:cNvPicPr>
            <a:picLocks noChangeAspect="1"/>
          </p:cNvPicPr>
          <p:nvPr/>
        </p:nvPicPr>
        <p:blipFill>
          <a:blip r:embed="rId5"/>
          <a:srcRect/>
          <a:stretch>
            <a:fillRect/>
          </a:stretch>
        </p:blipFill>
        <p:spPr>
          <a:xfrm>
            <a:off x="2039975" y="3425633"/>
            <a:ext cx="3701798" cy="3297965"/>
          </a:xfrm>
          <a:prstGeom prst="rect">
            <a:avLst/>
          </a:prstGeom>
        </p:spPr>
      </p:pic>
      <p:pic>
        <p:nvPicPr>
          <p:cNvPr id="32" name="Picture 32"/>
          <p:cNvPicPr>
            <a:picLocks noChangeAspect="1"/>
          </p:cNvPicPr>
          <p:nvPr/>
        </p:nvPicPr>
        <p:blipFill>
          <a:blip r:embed="rId6"/>
          <a:srcRect/>
          <a:stretch>
            <a:fillRect/>
          </a:stretch>
        </p:blipFill>
        <p:spPr>
          <a:xfrm>
            <a:off x="7073386" y="3425633"/>
            <a:ext cx="3819871" cy="3265118"/>
          </a:xfrm>
          <a:prstGeom prst="rect">
            <a:avLst/>
          </a:prstGeom>
        </p:spPr>
      </p:pic>
      <p:pic>
        <p:nvPicPr>
          <p:cNvPr id="33" name="Picture 33"/>
          <p:cNvPicPr>
            <a:picLocks noChangeAspect="1"/>
          </p:cNvPicPr>
          <p:nvPr/>
        </p:nvPicPr>
        <p:blipFill>
          <a:blip r:embed="rId7"/>
          <a:srcRect/>
          <a:stretch>
            <a:fillRect/>
          </a:stretch>
        </p:blipFill>
        <p:spPr>
          <a:xfrm>
            <a:off x="13599455" y="2160882"/>
            <a:ext cx="3042654" cy="6955601"/>
          </a:xfrm>
          <a:prstGeom prst="rect">
            <a:avLst/>
          </a:prstGeom>
        </p:spPr>
      </p:pic>
      <p:sp>
        <p:nvSpPr>
          <p:cNvPr id="34" name="TextBox 34"/>
          <p:cNvSpPr txBox="1"/>
          <p:nvPr/>
        </p:nvSpPr>
        <p:spPr>
          <a:xfrm>
            <a:off x="1124615" y="804264"/>
            <a:ext cx="2546561" cy="563880"/>
          </a:xfrm>
          <a:prstGeom prst="rect">
            <a:avLst/>
          </a:prstGeom>
        </p:spPr>
        <p:txBody>
          <a:bodyPr lIns="0" tIns="0" rIns="0" bIns="0" rtlCol="0" anchor="t">
            <a:spAutoFit/>
          </a:bodyPr>
          <a:lstStyle/>
          <a:p>
            <a:pPr>
              <a:lnSpc>
                <a:spcPts val="4620"/>
              </a:lnSpc>
              <a:spcBef>
                <a:spcPct val="0"/>
              </a:spcBef>
            </a:pPr>
            <a:r>
              <a:rPr lang="en-US" sz="3300">
                <a:solidFill>
                  <a:srgbClr val="1D1D1B"/>
                </a:solidFill>
                <a:latin typeface="Nunito"/>
              </a:rPr>
              <a:t>Flowchart</a:t>
            </a:r>
          </a:p>
        </p:txBody>
      </p:sp>
      <p:sp>
        <p:nvSpPr>
          <p:cNvPr id="35" name="TextBox 35"/>
          <p:cNvSpPr txBox="1"/>
          <p:nvPr/>
        </p:nvSpPr>
        <p:spPr>
          <a:xfrm>
            <a:off x="2180403" y="2135111"/>
            <a:ext cx="7798706" cy="428625"/>
          </a:xfrm>
          <a:prstGeom prst="rect">
            <a:avLst/>
          </a:prstGeom>
        </p:spPr>
        <p:txBody>
          <a:bodyPr lIns="0" tIns="0" rIns="0" bIns="0" rtlCol="0" anchor="t">
            <a:spAutoFit/>
          </a:bodyPr>
          <a:lstStyle/>
          <a:p>
            <a:pPr algn="ctr">
              <a:lnSpc>
                <a:spcPts val="3300"/>
              </a:lnSpc>
            </a:pPr>
            <a:r>
              <a:rPr lang="en-US" sz="3000">
                <a:solidFill>
                  <a:srgbClr val="1D1D1B"/>
                </a:solidFill>
                <a:latin typeface="Nunito Bold"/>
              </a:rPr>
              <a:t>Metode Matriks Balikan</a:t>
            </a:r>
          </a:p>
        </p:txBody>
      </p:sp>
      <p:sp>
        <p:nvSpPr>
          <p:cNvPr id="36" name="TextBox 36"/>
          <p:cNvSpPr txBox="1"/>
          <p:nvPr/>
        </p:nvSpPr>
        <p:spPr>
          <a:xfrm>
            <a:off x="5074589" y="7045200"/>
            <a:ext cx="3287778" cy="444426"/>
          </a:xfrm>
          <a:prstGeom prst="rect">
            <a:avLst/>
          </a:prstGeom>
        </p:spPr>
        <p:txBody>
          <a:bodyPr lIns="0" tIns="0" rIns="0" bIns="0" rtlCol="0" anchor="t">
            <a:spAutoFit/>
          </a:bodyPr>
          <a:lstStyle/>
          <a:p>
            <a:pPr>
              <a:lnSpc>
                <a:spcPts val="3687"/>
              </a:lnSpc>
              <a:spcBef>
                <a:spcPct val="0"/>
              </a:spcBef>
            </a:pPr>
            <a:r>
              <a:rPr lang="en-US" sz="2633">
                <a:solidFill>
                  <a:srgbClr val="1D1D1B"/>
                </a:solidFill>
                <a:latin typeface="Nunito"/>
              </a:rPr>
              <a:t>Dekomposisi LU</a:t>
            </a:r>
          </a:p>
        </p:txBody>
      </p:sp>
      <p:sp>
        <p:nvSpPr>
          <p:cNvPr id="37" name="TextBox 37"/>
          <p:cNvSpPr txBox="1"/>
          <p:nvPr/>
        </p:nvSpPr>
        <p:spPr>
          <a:xfrm>
            <a:off x="2246985" y="2924057"/>
            <a:ext cx="3287778" cy="444426"/>
          </a:xfrm>
          <a:prstGeom prst="rect">
            <a:avLst/>
          </a:prstGeom>
        </p:spPr>
        <p:txBody>
          <a:bodyPr lIns="0" tIns="0" rIns="0" bIns="0" rtlCol="0" anchor="t">
            <a:spAutoFit/>
          </a:bodyPr>
          <a:lstStyle/>
          <a:p>
            <a:pPr>
              <a:lnSpc>
                <a:spcPts val="3687"/>
              </a:lnSpc>
              <a:spcBef>
                <a:spcPct val="0"/>
              </a:spcBef>
            </a:pPr>
            <a:r>
              <a:rPr lang="en-US" sz="2633">
                <a:solidFill>
                  <a:srgbClr val="1D1D1B"/>
                </a:solidFill>
                <a:latin typeface="Nunito"/>
              </a:rPr>
              <a:t>forward substitution</a:t>
            </a:r>
          </a:p>
        </p:txBody>
      </p:sp>
      <p:sp>
        <p:nvSpPr>
          <p:cNvPr id="38" name="TextBox 38"/>
          <p:cNvSpPr txBox="1"/>
          <p:nvPr/>
        </p:nvSpPr>
        <p:spPr>
          <a:xfrm>
            <a:off x="7385106" y="2914532"/>
            <a:ext cx="4454909" cy="444426"/>
          </a:xfrm>
          <a:prstGeom prst="rect">
            <a:avLst/>
          </a:prstGeom>
        </p:spPr>
        <p:txBody>
          <a:bodyPr lIns="0" tIns="0" rIns="0" bIns="0" rtlCol="0" anchor="t">
            <a:spAutoFit/>
          </a:bodyPr>
          <a:lstStyle/>
          <a:p>
            <a:pPr>
              <a:lnSpc>
                <a:spcPts val="3687"/>
              </a:lnSpc>
              <a:spcBef>
                <a:spcPct val="0"/>
              </a:spcBef>
            </a:pPr>
            <a:r>
              <a:rPr lang="en-US" sz="2633">
                <a:solidFill>
                  <a:srgbClr val="1D1D1B"/>
                </a:solidFill>
                <a:latin typeface="Nunito"/>
              </a:rPr>
              <a:t>backward substitution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9592"/>
        </a:solidFill>
        <a:effectLst/>
      </p:bgPr>
    </p:bg>
    <p:spTree>
      <p:nvGrpSpPr>
        <p:cNvPr id="1" name=""/>
        <p:cNvGrpSpPr/>
        <p:nvPr/>
      </p:nvGrpSpPr>
      <p:grpSpPr>
        <a:xfrm>
          <a:off x="0" y="0"/>
          <a:ext cx="0" cy="0"/>
          <a:chOff x="0" y="0"/>
          <a:chExt cx="0" cy="0"/>
        </a:xfrm>
      </p:grpSpPr>
      <p:grpSp>
        <p:nvGrpSpPr>
          <p:cNvPr id="2" name="Group 2"/>
          <p:cNvGrpSpPr/>
          <p:nvPr/>
        </p:nvGrpSpPr>
        <p:grpSpPr>
          <a:xfrm>
            <a:off x="619752" y="1657232"/>
            <a:ext cx="8067096" cy="7962900"/>
            <a:chOff x="0" y="0"/>
            <a:chExt cx="4395197" cy="4338427"/>
          </a:xfrm>
        </p:grpSpPr>
        <p:sp>
          <p:nvSpPr>
            <p:cNvPr id="3" name="Freeform 3"/>
            <p:cNvSpPr/>
            <p:nvPr/>
          </p:nvSpPr>
          <p:spPr>
            <a:xfrm>
              <a:off x="0" y="0"/>
              <a:ext cx="4395197" cy="4338427"/>
            </a:xfrm>
            <a:custGeom>
              <a:avLst/>
              <a:gdLst/>
              <a:ahLst/>
              <a:cxnLst/>
              <a:rect l="l" t="t" r="r" b="b"/>
              <a:pathLst>
                <a:path w="4395197" h="4338427">
                  <a:moveTo>
                    <a:pt x="4270737" y="4338427"/>
                  </a:moveTo>
                  <a:lnTo>
                    <a:pt x="124460" y="4338427"/>
                  </a:lnTo>
                  <a:cubicBezTo>
                    <a:pt x="55880" y="4338427"/>
                    <a:pt x="0" y="4282548"/>
                    <a:pt x="0" y="4213968"/>
                  </a:cubicBezTo>
                  <a:lnTo>
                    <a:pt x="0" y="124460"/>
                  </a:lnTo>
                  <a:cubicBezTo>
                    <a:pt x="0" y="55880"/>
                    <a:pt x="55880" y="0"/>
                    <a:pt x="124460" y="0"/>
                  </a:cubicBezTo>
                  <a:lnTo>
                    <a:pt x="4270737" y="0"/>
                  </a:lnTo>
                  <a:cubicBezTo>
                    <a:pt x="4339317" y="0"/>
                    <a:pt x="4395197" y="55880"/>
                    <a:pt x="4395197" y="124460"/>
                  </a:cubicBezTo>
                  <a:lnTo>
                    <a:pt x="4395197" y="4213968"/>
                  </a:lnTo>
                  <a:cubicBezTo>
                    <a:pt x="4395197" y="4282548"/>
                    <a:pt x="4339317" y="4338427"/>
                    <a:pt x="4270737" y="4338427"/>
                  </a:cubicBezTo>
                  <a:close/>
                </a:path>
              </a:pathLst>
            </a:custGeom>
            <a:solidFill>
              <a:srgbClr val="EFBF6E"/>
            </a:solidFill>
          </p:spPr>
        </p:sp>
      </p:grpSp>
      <p:grpSp>
        <p:nvGrpSpPr>
          <p:cNvPr id="4" name="Group 4"/>
          <p:cNvGrpSpPr/>
          <p:nvPr/>
        </p:nvGrpSpPr>
        <p:grpSpPr>
          <a:xfrm>
            <a:off x="948938" y="2933582"/>
            <a:ext cx="7495596" cy="6400800"/>
            <a:chOff x="0" y="0"/>
            <a:chExt cx="4083826" cy="3487348"/>
          </a:xfrm>
        </p:grpSpPr>
        <p:sp>
          <p:nvSpPr>
            <p:cNvPr id="5" name="Freeform 5"/>
            <p:cNvSpPr/>
            <p:nvPr/>
          </p:nvSpPr>
          <p:spPr>
            <a:xfrm>
              <a:off x="0" y="0"/>
              <a:ext cx="4083826" cy="3487348"/>
            </a:xfrm>
            <a:custGeom>
              <a:avLst/>
              <a:gdLst/>
              <a:ahLst/>
              <a:cxnLst/>
              <a:rect l="l" t="t" r="r" b="b"/>
              <a:pathLst>
                <a:path w="4083826" h="3487348">
                  <a:moveTo>
                    <a:pt x="3959366" y="3487348"/>
                  </a:moveTo>
                  <a:lnTo>
                    <a:pt x="124460" y="3487348"/>
                  </a:lnTo>
                  <a:cubicBezTo>
                    <a:pt x="55880" y="3487348"/>
                    <a:pt x="0" y="3431468"/>
                    <a:pt x="0" y="3362888"/>
                  </a:cubicBezTo>
                  <a:lnTo>
                    <a:pt x="0" y="124460"/>
                  </a:lnTo>
                  <a:cubicBezTo>
                    <a:pt x="0" y="55880"/>
                    <a:pt x="55880" y="0"/>
                    <a:pt x="124460" y="0"/>
                  </a:cubicBezTo>
                  <a:lnTo>
                    <a:pt x="3959366" y="0"/>
                  </a:lnTo>
                  <a:cubicBezTo>
                    <a:pt x="4027946" y="0"/>
                    <a:pt x="4083826" y="55880"/>
                    <a:pt x="4083826" y="124460"/>
                  </a:cubicBezTo>
                  <a:lnTo>
                    <a:pt x="4083826" y="3362889"/>
                  </a:lnTo>
                  <a:cubicBezTo>
                    <a:pt x="4083826" y="3431468"/>
                    <a:pt x="4027946" y="3487348"/>
                    <a:pt x="3959366" y="3487348"/>
                  </a:cubicBezTo>
                  <a:close/>
                </a:path>
              </a:pathLst>
            </a:custGeom>
            <a:solidFill>
              <a:srgbClr val="F4F5F5"/>
            </a:solidFill>
          </p:spPr>
        </p:sp>
      </p:grpSp>
      <p:grpSp>
        <p:nvGrpSpPr>
          <p:cNvPr id="6" name="Group 6"/>
          <p:cNvGrpSpPr/>
          <p:nvPr/>
        </p:nvGrpSpPr>
        <p:grpSpPr>
          <a:xfrm>
            <a:off x="932313" y="1942982"/>
            <a:ext cx="7512221" cy="803358"/>
            <a:chOff x="0" y="0"/>
            <a:chExt cx="9009446" cy="963471"/>
          </a:xfrm>
        </p:grpSpPr>
        <p:sp>
          <p:nvSpPr>
            <p:cNvPr id="7" name="Freeform 7"/>
            <p:cNvSpPr/>
            <p:nvPr/>
          </p:nvSpPr>
          <p:spPr>
            <a:xfrm>
              <a:off x="0" y="0"/>
              <a:ext cx="9010717" cy="963471"/>
            </a:xfrm>
            <a:custGeom>
              <a:avLst/>
              <a:gdLst/>
              <a:ahLst/>
              <a:cxnLst/>
              <a:rect l="l" t="t" r="r" b="b"/>
              <a:pathLst>
                <a:path w="9010717" h="963471">
                  <a:moveTo>
                    <a:pt x="8456996" y="963471"/>
                  </a:moveTo>
                  <a:lnTo>
                    <a:pt x="553720" y="963471"/>
                  </a:lnTo>
                  <a:cubicBezTo>
                    <a:pt x="247650" y="963471"/>
                    <a:pt x="0" y="747748"/>
                    <a:pt x="0" y="482275"/>
                  </a:cubicBezTo>
                  <a:cubicBezTo>
                    <a:pt x="0" y="215697"/>
                    <a:pt x="247650" y="0"/>
                    <a:pt x="553720" y="0"/>
                  </a:cubicBezTo>
                  <a:lnTo>
                    <a:pt x="8456996" y="0"/>
                  </a:lnTo>
                  <a:cubicBezTo>
                    <a:pt x="8763067" y="0"/>
                    <a:pt x="9010717" y="215697"/>
                    <a:pt x="9010717" y="482275"/>
                  </a:cubicBezTo>
                  <a:cubicBezTo>
                    <a:pt x="9009446" y="747748"/>
                    <a:pt x="8761796" y="963471"/>
                    <a:pt x="8456996" y="963471"/>
                  </a:cubicBezTo>
                  <a:close/>
                </a:path>
              </a:pathLst>
            </a:custGeom>
            <a:solidFill>
              <a:srgbClr val="F4F5F5"/>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27479" y="2106536"/>
            <a:ext cx="476250" cy="476250"/>
          </a:xfrm>
          <a:prstGeom prst="rect">
            <a:avLst/>
          </a:prstGeom>
        </p:spPr>
      </p:pic>
      <p:grpSp>
        <p:nvGrpSpPr>
          <p:cNvPr id="9" name="Group 9"/>
          <p:cNvGrpSpPr/>
          <p:nvPr/>
        </p:nvGrpSpPr>
        <p:grpSpPr>
          <a:xfrm>
            <a:off x="7386269" y="919065"/>
            <a:ext cx="400915" cy="400915"/>
            <a:chOff x="0" y="0"/>
            <a:chExt cx="660400" cy="660400"/>
          </a:xfrm>
        </p:grpSpPr>
        <p:sp>
          <p:nvSpPr>
            <p:cNvPr id="10" name="Freeform 10"/>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1" name="Group 11"/>
          <p:cNvGrpSpPr/>
          <p:nvPr/>
        </p:nvGrpSpPr>
        <p:grpSpPr>
          <a:xfrm>
            <a:off x="6728918" y="919065"/>
            <a:ext cx="400915" cy="400915"/>
            <a:chOff x="0" y="0"/>
            <a:chExt cx="660400" cy="660400"/>
          </a:xfrm>
        </p:grpSpPr>
        <p:sp>
          <p:nvSpPr>
            <p:cNvPr id="12" name="Freeform 1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3" name="Group 13"/>
          <p:cNvGrpSpPr/>
          <p:nvPr/>
        </p:nvGrpSpPr>
        <p:grpSpPr>
          <a:xfrm>
            <a:off x="8043619" y="919065"/>
            <a:ext cx="400915" cy="400915"/>
            <a:chOff x="0" y="0"/>
            <a:chExt cx="660400" cy="660400"/>
          </a:xfrm>
        </p:grpSpPr>
        <p:sp>
          <p:nvSpPr>
            <p:cNvPr id="14" name="Freeform 1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5" name="Group 15"/>
          <p:cNvGrpSpPr/>
          <p:nvPr/>
        </p:nvGrpSpPr>
        <p:grpSpPr>
          <a:xfrm>
            <a:off x="9458325" y="571618"/>
            <a:ext cx="8257596" cy="9143765"/>
            <a:chOff x="0" y="0"/>
            <a:chExt cx="4498987" cy="4981798"/>
          </a:xfrm>
        </p:grpSpPr>
        <p:sp>
          <p:nvSpPr>
            <p:cNvPr id="16" name="Freeform 16"/>
            <p:cNvSpPr/>
            <p:nvPr/>
          </p:nvSpPr>
          <p:spPr>
            <a:xfrm>
              <a:off x="0" y="0"/>
              <a:ext cx="4498987" cy="4981798"/>
            </a:xfrm>
            <a:custGeom>
              <a:avLst/>
              <a:gdLst/>
              <a:ahLst/>
              <a:cxnLst/>
              <a:rect l="l" t="t" r="r" b="b"/>
              <a:pathLst>
                <a:path w="4498987" h="4981798">
                  <a:moveTo>
                    <a:pt x="4374527" y="4981798"/>
                  </a:moveTo>
                  <a:lnTo>
                    <a:pt x="124460" y="4981798"/>
                  </a:lnTo>
                  <a:cubicBezTo>
                    <a:pt x="55880" y="4981798"/>
                    <a:pt x="0" y="4925918"/>
                    <a:pt x="0" y="4857338"/>
                  </a:cubicBezTo>
                  <a:lnTo>
                    <a:pt x="0" y="124460"/>
                  </a:lnTo>
                  <a:cubicBezTo>
                    <a:pt x="0" y="55880"/>
                    <a:pt x="55880" y="0"/>
                    <a:pt x="124460" y="0"/>
                  </a:cubicBezTo>
                  <a:lnTo>
                    <a:pt x="4374527" y="0"/>
                  </a:lnTo>
                  <a:cubicBezTo>
                    <a:pt x="4443107" y="0"/>
                    <a:pt x="4498987" y="55880"/>
                    <a:pt x="4498987" y="124460"/>
                  </a:cubicBezTo>
                  <a:lnTo>
                    <a:pt x="4498987" y="4857338"/>
                  </a:lnTo>
                  <a:cubicBezTo>
                    <a:pt x="4498987" y="4925918"/>
                    <a:pt x="4443107" y="4981798"/>
                    <a:pt x="4374527" y="4981798"/>
                  </a:cubicBezTo>
                  <a:close/>
                </a:path>
              </a:pathLst>
            </a:custGeom>
            <a:solidFill>
              <a:srgbClr val="FAF9F5"/>
            </a:solidFill>
          </p:spPr>
        </p:sp>
      </p:grpSp>
      <p:grpSp>
        <p:nvGrpSpPr>
          <p:cNvPr id="17" name="Group 17"/>
          <p:cNvGrpSpPr/>
          <p:nvPr/>
        </p:nvGrpSpPr>
        <p:grpSpPr>
          <a:xfrm>
            <a:off x="9553575" y="1657232"/>
            <a:ext cx="8067096" cy="7962900"/>
            <a:chOff x="0" y="0"/>
            <a:chExt cx="4395197" cy="4338427"/>
          </a:xfrm>
        </p:grpSpPr>
        <p:sp>
          <p:nvSpPr>
            <p:cNvPr id="18" name="Freeform 18"/>
            <p:cNvSpPr/>
            <p:nvPr/>
          </p:nvSpPr>
          <p:spPr>
            <a:xfrm>
              <a:off x="0" y="0"/>
              <a:ext cx="4395197" cy="4338427"/>
            </a:xfrm>
            <a:custGeom>
              <a:avLst/>
              <a:gdLst/>
              <a:ahLst/>
              <a:cxnLst/>
              <a:rect l="l" t="t" r="r" b="b"/>
              <a:pathLst>
                <a:path w="4395197" h="4338427">
                  <a:moveTo>
                    <a:pt x="4270737" y="4338427"/>
                  </a:moveTo>
                  <a:lnTo>
                    <a:pt x="124460" y="4338427"/>
                  </a:lnTo>
                  <a:cubicBezTo>
                    <a:pt x="55880" y="4338427"/>
                    <a:pt x="0" y="4282548"/>
                    <a:pt x="0" y="4213968"/>
                  </a:cubicBezTo>
                  <a:lnTo>
                    <a:pt x="0" y="124460"/>
                  </a:lnTo>
                  <a:cubicBezTo>
                    <a:pt x="0" y="55880"/>
                    <a:pt x="55880" y="0"/>
                    <a:pt x="124460" y="0"/>
                  </a:cubicBezTo>
                  <a:lnTo>
                    <a:pt x="4270737" y="0"/>
                  </a:lnTo>
                  <a:cubicBezTo>
                    <a:pt x="4339317" y="0"/>
                    <a:pt x="4395197" y="55880"/>
                    <a:pt x="4395197" y="124460"/>
                  </a:cubicBezTo>
                  <a:lnTo>
                    <a:pt x="4395197" y="4213968"/>
                  </a:lnTo>
                  <a:cubicBezTo>
                    <a:pt x="4395197" y="4282548"/>
                    <a:pt x="4339317" y="4338427"/>
                    <a:pt x="4270737" y="4338427"/>
                  </a:cubicBezTo>
                  <a:close/>
                </a:path>
              </a:pathLst>
            </a:custGeom>
            <a:solidFill>
              <a:srgbClr val="87944D"/>
            </a:solidFill>
          </p:spPr>
        </p:sp>
      </p:grpSp>
      <p:grpSp>
        <p:nvGrpSpPr>
          <p:cNvPr id="19" name="Group 19"/>
          <p:cNvGrpSpPr/>
          <p:nvPr/>
        </p:nvGrpSpPr>
        <p:grpSpPr>
          <a:xfrm>
            <a:off x="9763704" y="1942982"/>
            <a:ext cx="7495596" cy="7391400"/>
            <a:chOff x="0" y="0"/>
            <a:chExt cx="4083826" cy="4027057"/>
          </a:xfrm>
        </p:grpSpPr>
        <p:sp>
          <p:nvSpPr>
            <p:cNvPr id="20" name="Freeform 20"/>
            <p:cNvSpPr/>
            <p:nvPr/>
          </p:nvSpPr>
          <p:spPr>
            <a:xfrm>
              <a:off x="0" y="0"/>
              <a:ext cx="4083826" cy="4027057"/>
            </a:xfrm>
            <a:custGeom>
              <a:avLst/>
              <a:gdLst/>
              <a:ahLst/>
              <a:cxnLst/>
              <a:rect l="l" t="t" r="r" b="b"/>
              <a:pathLst>
                <a:path w="4083826" h="4027057">
                  <a:moveTo>
                    <a:pt x="3959366" y="4027057"/>
                  </a:moveTo>
                  <a:lnTo>
                    <a:pt x="124460" y="4027057"/>
                  </a:lnTo>
                  <a:cubicBezTo>
                    <a:pt x="55880" y="4027057"/>
                    <a:pt x="0" y="3971177"/>
                    <a:pt x="0" y="3902597"/>
                  </a:cubicBezTo>
                  <a:lnTo>
                    <a:pt x="0" y="124460"/>
                  </a:lnTo>
                  <a:cubicBezTo>
                    <a:pt x="0" y="55880"/>
                    <a:pt x="55880" y="0"/>
                    <a:pt x="124460" y="0"/>
                  </a:cubicBezTo>
                  <a:lnTo>
                    <a:pt x="3959366" y="0"/>
                  </a:lnTo>
                  <a:cubicBezTo>
                    <a:pt x="4027946" y="0"/>
                    <a:pt x="4083826" y="55880"/>
                    <a:pt x="4083826" y="124460"/>
                  </a:cubicBezTo>
                  <a:lnTo>
                    <a:pt x="4083826" y="3902597"/>
                  </a:lnTo>
                  <a:cubicBezTo>
                    <a:pt x="4083826" y="3971177"/>
                    <a:pt x="4027946" y="4027057"/>
                    <a:pt x="3959366" y="4027057"/>
                  </a:cubicBezTo>
                  <a:close/>
                </a:path>
              </a:pathLst>
            </a:custGeom>
            <a:solidFill>
              <a:srgbClr val="383838"/>
            </a:solidFill>
          </p:spPr>
        </p:sp>
      </p:grpSp>
      <p:grpSp>
        <p:nvGrpSpPr>
          <p:cNvPr id="21" name="Group 21"/>
          <p:cNvGrpSpPr/>
          <p:nvPr/>
        </p:nvGrpSpPr>
        <p:grpSpPr>
          <a:xfrm>
            <a:off x="16276656" y="919065"/>
            <a:ext cx="400915" cy="400915"/>
            <a:chOff x="0" y="0"/>
            <a:chExt cx="660400" cy="660400"/>
          </a:xfrm>
        </p:grpSpPr>
        <p:sp>
          <p:nvSpPr>
            <p:cNvPr id="22" name="Freeform 2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23" name="Group 23"/>
          <p:cNvGrpSpPr/>
          <p:nvPr/>
        </p:nvGrpSpPr>
        <p:grpSpPr>
          <a:xfrm>
            <a:off x="15619305" y="919065"/>
            <a:ext cx="400915" cy="400915"/>
            <a:chOff x="0" y="0"/>
            <a:chExt cx="660400" cy="660400"/>
          </a:xfrm>
        </p:grpSpPr>
        <p:sp>
          <p:nvSpPr>
            <p:cNvPr id="24" name="Freeform 2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25" name="Group 25"/>
          <p:cNvGrpSpPr/>
          <p:nvPr/>
        </p:nvGrpSpPr>
        <p:grpSpPr>
          <a:xfrm>
            <a:off x="16934006" y="919065"/>
            <a:ext cx="400915" cy="400915"/>
            <a:chOff x="0" y="0"/>
            <a:chExt cx="660400" cy="660400"/>
          </a:xfrm>
        </p:grpSpPr>
        <p:sp>
          <p:nvSpPr>
            <p:cNvPr id="26" name="Freeform 2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sp>
        <p:nvSpPr>
          <p:cNvPr id="28" name="TextBox 28"/>
          <p:cNvSpPr txBox="1"/>
          <p:nvPr/>
        </p:nvSpPr>
        <p:spPr>
          <a:xfrm>
            <a:off x="9905233" y="928705"/>
            <a:ext cx="5568074" cy="448310"/>
          </a:xfrm>
          <a:prstGeom prst="rect">
            <a:avLst/>
          </a:prstGeom>
        </p:spPr>
        <p:txBody>
          <a:bodyPr lIns="0" tIns="0" rIns="0" bIns="0" rtlCol="0" anchor="t">
            <a:spAutoFit/>
          </a:bodyPr>
          <a:lstStyle/>
          <a:p>
            <a:pPr>
              <a:lnSpc>
                <a:spcPts val="3400"/>
              </a:lnSpc>
            </a:pPr>
            <a:r>
              <a:rPr lang="en-US" sz="3400">
                <a:solidFill>
                  <a:srgbClr val="1D1D1B"/>
                </a:solidFill>
                <a:latin typeface="Nunito Bold"/>
              </a:rPr>
              <a:t>Hasil Matriks Balikan</a:t>
            </a:r>
          </a:p>
        </p:txBody>
      </p:sp>
      <p:sp>
        <p:nvSpPr>
          <p:cNvPr id="29" name="TextBox 29"/>
          <p:cNvSpPr txBox="1"/>
          <p:nvPr/>
        </p:nvSpPr>
        <p:spPr>
          <a:xfrm>
            <a:off x="1361301" y="2173211"/>
            <a:ext cx="5568074" cy="448310"/>
          </a:xfrm>
          <a:prstGeom prst="rect">
            <a:avLst/>
          </a:prstGeom>
        </p:spPr>
        <p:txBody>
          <a:bodyPr lIns="0" tIns="0" rIns="0" bIns="0" rtlCol="0" anchor="t">
            <a:spAutoFit/>
          </a:bodyPr>
          <a:lstStyle/>
          <a:p>
            <a:pPr>
              <a:lnSpc>
                <a:spcPts val="3400"/>
              </a:lnSpc>
            </a:pPr>
            <a:r>
              <a:rPr lang="en-US" sz="3400">
                <a:solidFill>
                  <a:srgbClr val="1D1D1B"/>
                </a:solidFill>
                <a:latin typeface="Nunito Bold"/>
              </a:rPr>
              <a:t>Analisis Matriks Balikan</a:t>
            </a:r>
          </a:p>
        </p:txBody>
      </p:sp>
      <p:sp>
        <p:nvSpPr>
          <p:cNvPr id="30" name="TextBox 30"/>
          <p:cNvSpPr txBox="1"/>
          <p:nvPr/>
        </p:nvSpPr>
        <p:spPr>
          <a:xfrm>
            <a:off x="1149396" y="3151946"/>
            <a:ext cx="7295139" cy="6563436"/>
          </a:xfrm>
          <a:prstGeom prst="rect">
            <a:avLst/>
          </a:prstGeom>
        </p:spPr>
        <p:txBody>
          <a:bodyPr lIns="0" tIns="0" rIns="0" bIns="0" rtlCol="0" anchor="t">
            <a:spAutoFit/>
          </a:bodyPr>
          <a:lstStyle/>
          <a:p>
            <a:pPr>
              <a:lnSpc>
                <a:spcPts val="3756"/>
              </a:lnSpc>
            </a:pPr>
            <a:r>
              <a:rPr lang="en-US" sz="2683">
                <a:solidFill>
                  <a:srgbClr val="1D1D1B"/>
                </a:solidFill>
                <a:latin typeface="Nunito"/>
              </a:rPr>
              <a:t>Prinsip kerja metode matriks balikan:</a:t>
            </a:r>
          </a:p>
          <a:p>
            <a:pPr marL="579334" lvl="1" indent="-289667">
              <a:lnSpc>
                <a:spcPts val="3756"/>
              </a:lnSpc>
              <a:buFont typeface="Arial"/>
              <a:buChar char="•"/>
            </a:pPr>
            <a:r>
              <a:rPr lang="en-US" sz="2683">
                <a:solidFill>
                  <a:srgbClr val="1D1D1B"/>
                </a:solidFill>
                <a:latin typeface="Nunito"/>
              </a:rPr>
              <a:t>Memanggil terlebih dahulu fungsi dekomposisi LU lower dan upper</a:t>
            </a:r>
          </a:p>
          <a:p>
            <a:pPr marL="579334" lvl="1" indent="-289667">
              <a:lnSpc>
                <a:spcPts val="3756"/>
              </a:lnSpc>
              <a:buFont typeface="Arial"/>
              <a:buChar char="•"/>
            </a:pPr>
            <a:r>
              <a:rPr lang="en-US" sz="2683">
                <a:solidFill>
                  <a:srgbClr val="1D1D1B"/>
                </a:solidFill>
                <a:latin typeface="Nunito"/>
              </a:rPr>
              <a:t>Forward substitution</a:t>
            </a:r>
          </a:p>
          <a:p>
            <a:pPr marL="579334" lvl="1" indent="-289667">
              <a:lnSpc>
                <a:spcPts val="3756"/>
              </a:lnSpc>
              <a:buFont typeface="Arial"/>
              <a:buChar char="•"/>
            </a:pPr>
            <a:r>
              <a:rPr lang="en-US" sz="2683">
                <a:solidFill>
                  <a:srgbClr val="1D1D1B"/>
                </a:solidFill>
                <a:latin typeface="Nunito"/>
              </a:rPr>
              <a:t>Backward substitution </a:t>
            </a:r>
          </a:p>
          <a:p>
            <a:pPr marL="579334" lvl="1" indent="-289667">
              <a:lnSpc>
                <a:spcPts val="3756"/>
              </a:lnSpc>
              <a:buFont typeface="Arial"/>
              <a:buChar char="•"/>
            </a:pPr>
            <a:r>
              <a:rPr lang="en-US" sz="2683">
                <a:solidFill>
                  <a:srgbClr val="1D1D1B"/>
                </a:solidFill>
                <a:latin typeface="Nunito"/>
              </a:rPr>
              <a:t>pembentukan matriks balikan</a:t>
            </a:r>
          </a:p>
          <a:p>
            <a:pPr marL="579334" lvl="1" indent="-289667">
              <a:lnSpc>
                <a:spcPts val="3756"/>
              </a:lnSpc>
              <a:buFont typeface="Arial"/>
              <a:buChar char="•"/>
            </a:pPr>
            <a:r>
              <a:rPr lang="en-US" sz="2683">
                <a:solidFill>
                  <a:srgbClr val="1D1D1B"/>
                </a:solidFill>
                <a:latin typeface="Nunito"/>
              </a:rPr>
              <a:t>hasil solusi l1, l2, dan l3</a:t>
            </a:r>
          </a:p>
          <a:p>
            <a:pPr marL="579334" lvl="1" indent="-289667">
              <a:lnSpc>
                <a:spcPts val="3756"/>
              </a:lnSpc>
              <a:buFont typeface="Arial"/>
              <a:buChar char="•"/>
            </a:pPr>
            <a:r>
              <a:rPr lang="en-US" sz="2683">
                <a:solidFill>
                  <a:srgbClr val="1D1D1B"/>
                </a:solidFill>
                <a:latin typeface="Nunito"/>
              </a:rPr>
              <a:t>masih terdapat kekurangan pada hasil percobaan dikarenakan kekurang mahiran praktikan dalam membuat code program</a:t>
            </a:r>
          </a:p>
          <a:p>
            <a:pPr marL="579334" lvl="1" indent="-289667">
              <a:lnSpc>
                <a:spcPts val="3756"/>
              </a:lnSpc>
              <a:buFont typeface="Arial"/>
              <a:buChar char="•"/>
            </a:pPr>
            <a:r>
              <a:rPr lang="en-US" sz="2683">
                <a:solidFill>
                  <a:srgbClr val="1D1D1B"/>
                </a:solidFill>
                <a:latin typeface="Nunito"/>
              </a:rPr>
              <a:t>matriks balikan hanya akan efektif pada dua matriks dengan ordo yang berbeda</a:t>
            </a:r>
          </a:p>
          <a:p>
            <a:pPr>
              <a:lnSpc>
                <a:spcPts val="3756"/>
              </a:lnSpc>
            </a:pPr>
            <a:endParaRPr lang="en-US" sz="2683">
              <a:solidFill>
                <a:srgbClr val="1D1D1B"/>
              </a:solidFill>
              <a:latin typeface="Nunito"/>
            </a:endParaRPr>
          </a:p>
          <a:p>
            <a:pPr marL="0" lvl="0" indent="0" algn="ctr">
              <a:lnSpc>
                <a:spcPts val="3756"/>
              </a:lnSpc>
              <a:spcBef>
                <a:spcPct val="0"/>
              </a:spcBef>
            </a:pPr>
            <a:endParaRPr lang="en-US" sz="2683">
              <a:solidFill>
                <a:srgbClr val="1D1D1B"/>
              </a:solidFill>
              <a:latin typeface="Nunito"/>
            </a:endParaRPr>
          </a:p>
        </p:txBody>
      </p:sp>
      <p:grpSp>
        <p:nvGrpSpPr>
          <p:cNvPr id="31" name="Group 31"/>
          <p:cNvGrpSpPr/>
          <p:nvPr/>
        </p:nvGrpSpPr>
        <p:grpSpPr>
          <a:xfrm>
            <a:off x="13804063" y="9223171"/>
            <a:ext cx="4031398" cy="732532"/>
            <a:chOff x="0" y="0"/>
            <a:chExt cx="1061767" cy="192930"/>
          </a:xfrm>
        </p:grpSpPr>
        <p:sp>
          <p:nvSpPr>
            <p:cNvPr id="32" name="Freeform 32"/>
            <p:cNvSpPr/>
            <p:nvPr/>
          </p:nvSpPr>
          <p:spPr>
            <a:xfrm>
              <a:off x="0" y="0"/>
              <a:ext cx="1061767" cy="192930"/>
            </a:xfrm>
            <a:custGeom>
              <a:avLst/>
              <a:gdLst/>
              <a:ahLst/>
              <a:cxnLst/>
              <a:rect l="l" t="t" r="r" b="b"/>
              <a:pathLst>
                <a:path w="1061767" h="192930">
                  <a:moveTo>
                    <a:pt x="96465" y="0"/>
                  </a:moveTo>
                  <a:lnTo>
                    <a:pt x="965302" y="0"/>
                  </a:lnTo>
                  <a:cubicBezTo>
                    <a:pt x="990886" y="0"/>
                    <a:pt x="1015423" y="10163"/>
                    <a:pt x="1033513" y="28254"/>
                  </a:cubicBezTo>
                  <a:cubicBezTo>
                    <a:pt x="1051604" y="46345"/>
                    <a:pt x="1061767" y="70881"/>
                    <a:pt x="1061767" y="96465"/>
                  </a:cubicBezTo>
                  <a:lnTo>
                    <a:pt x="1061767" y="96465"/>
                  </a:lnTo>
                  <a:cubicBezTo>
                    <a:pt x="1061767" y="149741"/>
                    <a:pt x="1018578" y="192930"/>
                    <a:pt x="965302" y="192930"/>
                  </a:cubicBezTo>
                  <a:lnTo>
                    <a:pt x="96465" y="192930"/>
                  </a:lnTo>
                  <a:cubicBezTo>
                    <a:pt x="43189" y="192930"/>
                    <a:pt x="0" y="149741"/>
                    <a:pt x="0" y="96465"/>
                  </a:cubicBezTo>
                  <a:lnTo>
                    <a:pt x="0" y="96465"/>
                  </a:lnTo>
                  <a:cubicBezTo>
                    <a:pt x="0" y="43189"/>
                    <a:pt x="43189" y="0"/>
                    <a:pt x="96465" y="0"/>
                  </a:cubicBezTo>
                  <a:close/>
                </a:path>
              </a:pathLst>
            </a:custGeom>
            <a:solidFill>
              <a:srgbClr val="92CEE4"/>
            </a:solidFill>
            <a:ln w="57150">
              <a:solidFill>
                <a:srgbClr val="D1D99F"/>
              </a:solidFill>
            </a:ln>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34" name="TextBox 34"/>
          <p:cNvSpPr txBox="1"/>
          <p:nvPr/>
        </p:nvSpPr>
        <p:spPr>
          <a:xfrm>
            <a:off x="14004022" y="9430602"/>
            <a:ext cx="3631481" cy="248359"/>
          </a:xfrm>
          <a:prstGeom prst="rect">
            <a:avLst/>
          </a:prstGeom>
        </p:spPr>
        <p:txBody>
          <a:bodyPr lIns="0" tIns="0" rIns="0" bIns="0" rtlCol="0" anchor="t">
            <a:spAutoFit/>
          </a:bodyPr>
          <a:lstStyle/>
          <a:p>
            <a:pPr algn="ctr">
              <a:lnSpc>
                <a:spcPts val="2060"/>
              </a:lnSpc>
            </a:pPr>
            <a:r>
              <a:rPr lang="en-US" sz="1472" u="sng">
                <a:solidFill>
                  <a:srgbClr val="383838"/>
                </a:solidFill>
                <a:latin typeface="Canva Sans Bold"/>
                <a:hlinkClick r:id="rId4" tooltip="https://bit.ly/SourceCodeProjectTeam2"/>
              </a:rPr>
              <a:t>https</a:t>
            </a:r>
            <a:r>
              <a:rPr lang="en-US" sz="1472">
                <a:solidFill>
                  <a:srgbClr val="383838"/>
                </a:solidFill>
                <a:latin typeface="Canva Sans Bold"/>
              </a:rPr>
              <a:t>://bit.ly/SourceCodeProjectTeam2</a:t>
            </a:r>
          </a:p>
        </p:txBody>
      </p:sp>
      <p:pic>
        <p:nvPicPr>
          <p:cNvPr id="38" name="Picture 37">
            <a:extLst>
              <a:ext uri="{FF2B5EF4-FFF2-40B4-BE49-F238E27FC236}">
                <a16:creationId xmlns:a16="http://schemas.microsoft.com/office/drawing/2014/main" id="{58C16441-4316-6D6A-1272-1EB72C73D3E0}"/>
              </a:ext>
            </a:extLst>
          </p:cNvPr>
          <p:cNvPicPr>
            <a:picLocks noChangeAspect="1"/>
          </p:cNvPicPr>
          <p:nvPr/>
        </p:nvPicPr>
        <p:blipFill>
          <a:blip r:embed="rId5"/>
          <a:stretch>
            <a:fillRect/>
          </a:stretch>
        </p:blipFill>
        <p:spPr>
          <a:xfrm>
            <a:off x="9905233" y="2505420"/>
            <a:ext cx="7180198" cy="61809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8" t="28304" r="2851" b="34503"/>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309890">
            <a:off x="10991952" y="2832460"/>
            <a:ext cx="6622313" cy="4801177"/>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156537" y="1198403"/>
            <a:ext cx="3975926" cy="411480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610271" y="2106536"/>
            <a:ext cx="5887880" cy="7009381"/>
          </a:xfrm>
          <a:prstGeom prst="rect">
            <a:avLst/>
          </a:prstGeom>
        </p:spPr>
      </p:pic>
      <p:grpSp>
        <p:nvGrpSpPr>
          <p:cNvPr id="6" name="Group 6"/>
          <p:cNvGrpSpPr/>
          <p:nvPr/>
        </p:nvGrpSpPr>
        <p:grpSpPr>
          <a:xfrm>
            <a:off x="783755" y="993648"/>
            <a:ext cx="9512867" cy="8299703"/>
            <a:chOff x="0" y="0"/>
            <a:chExt cx="5182896" cy="4521928"/>
          </a:xfrm>
        </p:grpSpPr>
        <p:sp>
          <p:nvSpPr>
            <p:cNvPr id="7" name="Freeform 7"/>
            <p:cNvSpPr/>
            <p:nvPr/>
          </p:nvSpPr>
          <p:spPr>
            <a:xfrm>
              <a:off x="0" y="0"/>
              <a:ext cx="5182896" cy="4521928"/>
            </a:xfrm>
            <a:custGeom>
              <a:avLst/>
              <a:gdLst/>
              <a:ahLst/>
              <a:cxnLst/>
              <a:rect l="l" t="t" r="r" b="b"/>
              <a:pathLst>
                <a:path w="5182896" h="4521928">
                  <a:moveTo>
                    <a:pt x="5058436" y="4521928"/>
                  </a:moveTo>
                  <a:lnTo>
                    <a:pt x="124460" y="4521928"/>
                  </a:lnTo>
                  <a:cubicBezTo>
                    <a:pt x="55880" y="4521928"/>
                    <a:pt x="0" y="4466048"/>
                    <a:pt x="0" y="4397468"/>
                  </a:cubicBezTo>
                  <a:lnTo>
                    <a:pt x="0" y="124460"/>
                  </a:lnTo>
                  <a:cubicBezTo>
                    <a:pt x="0" y="55880"/>
                    <a:pt x="55880" y="0"/>
                    <a:pt x="124460" y="0"/>
                  </a:cubicBezTo>
                  <a:lnTo>
                    <a:pt x="5058436" y="0"/>
                  </a:lnTo>
                  <a:cubicBezTo>
                    <a:pt x="5127016" y="0"/>
                    <a:pt x="5182896" y="55880"/>
                    <a:pt x="5182896" y="124460"/>
                  </a:cubicBezTo>
                  <a:lnTo>
                    <a:pt x="5182896" y="4397468"/>
                  </a:lnTo>
                  <a:cubicBezTo>
                    <a:pt x="5182896" y="4466048"/>
                    <a:pt x="5127016" y="4521928"/>
                    <a:pt x="5058436" y="4521928"/>
                  </a:cubicBezTo>
                  <a:close/>
                </a:path>
              </a:pathLst>
            </a:custGeom>
            <a:solidFill>
              <a:srgbClr val="FAF9F5"/>
            </a:solidFill>
          </p:spPr>
        </p:sp>
      </p:grpSp>
      <p:grpSp>
        <p:nvGrpSpPr>
          <p:cNvPr id="8" name="Group 8"/>
          <p:cNvGrpSpPr/>
          <p:nvPr/>
        </p:nvGrpSpPr>
        <p:grpSpPr>
          <a:xfrm>
            <a:off x="879005" y="2079263"/>
            <a:ext cx="9276771" cy="6880770"/>
            <a:chOff x="0" y="0"/>
            <a:chExt cx="5054264" cy="3748850"/>
          </a:xfrm>
        </p:grpSpPr>
        <p:sp>
          <p:nvSpPr>
            <p:cNvPr id="9" name="Freeform 9"/>
            <p:cNvSpPr/>
            <p:nvPr/>
          </p:nvSpPr>
          <p:spPr>
            <a:xfrm>
              <a:off x="0" y="0"/>
              <a:ext cx="5054264" cy="3748851"/>
            </a:xfrm>
            <a:custGeom>
              <a:avLst/>
              <a:gdLst/>
              <a:ahLst/>
              <a:cxnLst/>
              <a:rect l="l" t="t" r="r" b="b"/>
              <a:pathLst>
                <a:path w="5054264" h="3748851">
                  <a:moveTo>
                    <a:pt x="4929804" y="3748850"/>
                  </a:moveTo>
                  <a:lnTo>
                    <a:pt x="124460" y="3748850"/>
                  </a:lnTo>
                  <a:cubicBezTo>
                    <a:pt x="55880" y="3748850"/>
                    <a:pt x="0" y="3692970"/>
                    <a:pt x="0" y="3624390"/>
                  </a:cubicBezTo>
                  <a:lnTo>
                    <a:pt x="0" y="124460"/>
                  </a:lnTo>
                  <a:cubicBezTo>
                    <a:pt x="0" y="55880"/>
                    <a:pt x="55880" y="0"/>
                    <a:pt x="124460" y="0"/>
                  </a:cubicBezTo>
                  <a:lnTo>
                    <a:pt x="4929804" y="0"/>
                  </a:lnTo>
                  <a:cubicBezTo>
                    <a:pt x="4998384" y="0"/>
                    <a:pt x="5054264" y="55880"/>
                    <a:pt x="5054264" y="124460"/>
                  </a:cubicBezTo>
                  <a:lnTo>
                    <a:pt x="5054264" y="3624390"/>
                  </a:lnTo>
                  <a:cubicBezTo>
                    <a:pt x="5054264" y="3692970"/>
                    <a:pt x="4998384" y="3748851"/>
                    <a:pt x="4929804" y="3748851"/>
                  </a:cubicBezTo>
                  <a:close/>
                </a:path>
              </a:pathLst>
            </a:custGeom>
            <a:solidFill>
              <a:srgbClr val="EFBF6E"/>
            </a:solidFill>
          </p:spPr>
        </p:sp>
      </p:grpSp>
      <p:grpSp>
        <p:nvGrpSpPr>
          <p:cNvPr id="10" name="Group 10"/>
          <p:cNvGrpSpPr/>
          <p:nvPr/>
        </p:nvGrpSpPr>
        <p:grpSpPr>
          <a:xfrm>
            <a:off x="1164755" y="3355613"/>
            <a:ext cx="8717446" cy="5253742"/>
            <a:chOff x="0" y="0"/>
            <a:chExt cx="4749527" cy="2862397"/>
          </a:xfrm>
        </p:grpSpPr>
        <p:sp>
          <p:nvSpPr>
            <p:cNvPr id="11" name="Freeform 11"/>
            <p:cNvSpPr/>
            <p:nvPr/>
          </p:nvSpPr>
          <p:spPr>
            <a:xfrm>
              <a:off x="0" y="0"/>
              <a:ext cx="4749527" cy="2862397"/>
            </a:xfrm>
            <a:custGeom>
              <a:avLst/>
              <a:gdLst/>
              <a:ahLst/>
              <a:cxnLst/>
              <a:rect l="l" t="t" r="r" b="b"/>
              <a:pathLst>
                <a:path w="4749527" h="2862397">
                  <a:moveTo>
                    <a:pt x="4625067" y="2862397"/>
                  </a:moveTo>
                  <a:lnTo>
                    <a:pt x="124460" y="2862397"/>
                  </a:lnTo>
                  <a:cubicBezTo>
                    <a:pt x="55880" y="2862397"/>
                    <a:pt x="0" y="2806517"/>
                    <a:pt x="0" y="2737937"/>
                  </a:cubicBezTo>
                  <a:lnTo>
                    <a:pt x="0" y="124460"/>
                  </a:lnTo>
                  <a:cubicBezTo>
                    <a:pt x="0" y="55880"/>
                    <a:pt x="55880" y="0"/>
                    <a:pt x="124460" y="0"/>
                  </a:cubicBezTo>
                  <a:lnTo>
                    <a:pt x="4625067" y="0"/>
                  </a:lnTo>
                  <a:cubicBezTo>
                    <a:pt x="4693647" y="0"/>
                    <a:pt x="4749527" y="55880"/>
                    <a:pt x="4749527" y="124460"/>
                  </a:cubicBezTo>
                  <a:lnTo>
                    <a:pt x="4749527" y="2737937"/>
                  </a:lnTo>
                  <a:cubicBezTo>
                    <a:pt x="4749527" y="2806517"/>
                    <a:pt x="4693647" y="2862397"/>
                    <a:pt x="4625067" y="2862397"/>
                  </a:cubicBezTo>
                  <a:close/>
                </a:path>
              </a:pathLst>
            </a:custGeom>
            <a:solidFill>
              <a:srgbClr val="FAF9F5"/>
            </a:solidFill>
          </p:spPr>
        </p:sp>
      </p:grpSp>
      <p:grpSp>
        <p:nvGrpSpPr>
          <p:cNvPr id="12" name="Group 12"/>
          <p:cNvGrpSpPr/>
          <p:nvPr/>
        </p:nvGrpSpPr>
        <p:grpSpPr>
          <a:xfrm>
            <a:off x="1148130" y="2365013"/>
            <a:ext cx="7512221" cy="803358"/>
            <a:chOff x="0" y="0"/>
            <a:chExt cx="9009446" cy="963471"/>
          </a:xfrm>
        </p:grpSpPr>
        <p:sp>
          <p:nvSpPr>
            <p:cNvPr id="13" name="Freeform 13"/>
            <p:cNvSpPr/>
            <p:nvPr/>
          </p:nvSpPr>
          <p:spPr>
            <a:xfrm>
              <a:off x="0" y="0"/>
              <a:ext cx="9010717" cy="963471"/>
            </a:xfrm>
            <a:custGeom>
              <a:avLst/>
              <a:gdLst/>
              <a:ahLst/>
              <a:cxnLst/>
              <a:rect l="l" t="t" r="r" b="b"/>
              <a:pathLst>
                <a:path w="9010717" h="963471">
                  <a:moveTo>
                    <a:pt x="8456996" y="963471"/>
                  </a:moveTo>
                  <a:lnTo>
                    <a:pt x="553720" y="963471"/>
                  </a:lnTo>
                  <a:cubicBezTo>
                    <a:pt x="247650" y="963471"/>
                    <a:pt x="0" y="747748"/>
                    <a:pt x="0" y="482275"/>
                  </a:cubicBezTo>
                  <a:cubicBezTo>
                    <a:pt x="0" y="215697"/>
                    <a:pt x="247650" y="0"/>
                    <a:pt x="553720" y="0"/>
                  </a:cubicBezTo>
                  <a:lnTo>
                    <a:pt x="8456996" y="0"/>
                  </a:lnTo>
                  <a:cubicBezTo>
                    <a:pt x="8763067" y="0"/>
                    <a:pt x="9010717" y="215697"/>
                    <a:pt x="9010717" y="482275"/>
                  </a:cubicBezTo>
                  <a:cubicBezTo>
                    <a:pt x="9009446" y="747748"/>
                    <a:pt x="8761796" y="963471"/>
                    <a:pt x="8456996" y="963471"/>
                  </a:cubicBezTo>
                  <a:close/>
                </a:path>
              </a:pathLst>
            </a:custGeom>
            <a:solidFill>
              <a:srgbClr val="FAF9F5"/>
            </a:solidFill>
          </p:spPr>
        </p:sp>
      </p:grpSp>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743296" y="2528567"/>
            <a:ext cx="476250" cy="476250"/>
          </a:xfrm>
          <a:prstGeom prst="rect">
            <a:avLst/>
          </a:prstGeom>
        </p:spPr>
      </p:pic>
      <p:grpSp>
        <p:nvGrpSpPr>
          <p:cNvPr id="15" name="Group 15"/>
          <p:cNvGrpSpPr/>
          <p:nvPr/>
        </p:nvGrpSpPr>
        <p:grpSpPr>
          <a:xfrm>
            <a:off x="7602086" y="1341096"/>
            <a:ext cx="400915" cy="400915"/>
            <a:chOff x="0" y="0"/>
            <a:chExt cx="660400" cy="660400"/>
          </a:xfrm>
        </p:grpSpPr>
        <p:sp>
          <p:nvSpPr>
            <p:cNvPr id="16" name="Freeform 1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7" name="Group 17"/>
          <p:cNvGrpSpPr/>
          <p:nvPr/>
        </p:nvGrpSpPr>
        <p:grpSpPr>
          <a:xfrm>
            <a:off x="6944735" y="1341096"/>
            <a:ext cx="400915" cy="400915"/>
            <a:chOff x="0" y="0"/>
            <a:chExt cx="660400" cy="660400"/>
          </a:xfrm>
        </p:grpSpPr>
        <p:sp>
          <p:nvSpPr>
            <p:cNvPr id="18" name="Freeform 1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9" name="Group 19"/>
          <p:cNvGrpSpPr/>
          <p:nvPr/>
        </p:nvGrpSpPr>
        <p:grpSpPr>
          <a:xfrm>
            <a:off x="8259436" y="1341096"/>
            <a:ext cx="400915" cy="400915"/>
            <a:chOff x="0" y="0"/>
            <a:chExt cx="660400" cy="660400"/>
          </a:xfrm>
        </p:grpSpPr>
        <p:sp>
          <p:nvSpPr>
            <p:cNvPr id="20" name="Freeform 20"/>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sp>
        <p:nvSpPr>
          <p:cNvPr id="21" name="TextBox 21"/>
          <p:cNvSpPr txBox="1"/>
          <p:nvPr/>
        </p:nvSpPr>
        <p:spPr>
          <a:xfrm>
            <a:off x="3381399" y="2575874"/>
            <a:ext cx="3062310" cy="448310"/>
          </a:xfrm>
          <a:prstGeom prst="rect">
            <a:avLst/>
          </a:prstGeom>
        </p:spPr>
        <p:txBody>
          <a:bodyPr lIns="0" tIns="0" rIns="0" bIns="0" rtlCol="0" anchor="t">
            <a:spAutoFit/>
          </a:bodyPr>
          <a:lstStyle/>
          <a:p>
            <a:pPr algn="ctr">
              <a:lnSpc>
                <a:spcPts val="3400"/>
              </a:lnSpc>
            </a:pPr>
            <a:r>
              <a:rPr lang="en-US" sz="3400">
                <a:solidFill>
                  <a:srgbClr val="1D1D1B"/>
                </a:solidFill>
                <a:latin typeface="Nunito Bold"/>
              </a:rPr>
              <a:t>Kelompok 2</a:t>
            </a:r>
          </a:p>
        </p:txBody>
      </p:sp>
      <p:sp>
        <p:nvSpPr>
          <p:cNvPr id="22" name="TextBox 22"/>
          <p:cNvSpPr txBox="1"/>
          <p:nvPr/>
        </p:nvSpPr>
        <p:spPr>
          <a:xfrm>
            <a:off x="1340432" y="1350120"/>
            <a:ext cx="2546561" cy="445770"/>
          </a:xfrm>
          <a:prstGeom prst="rect">
            <a:avLst/>
          </a:prstGeom>
        </p:spPr>
        <p:txBody>
          <a:bodyPr lIns="0" tIns="0" rIns="0" bIns="0" rtlCol="0" anchor="t">
            <a:spAutoFit/>
          </a:bodyPr>
          <a:lstStyle/>
          <a:p>
            <a:pPr>
              <a:lnSpc>
                <a:spcPts val="3300"/>
              </a:lnSpc>
            </a:pPr>
            <a:r>
              <a:rPr lang="en-US" sz="3300">
                <a:solidFill>
                  <a:srgbClr val="1D1D1B"/>
                </a:solidFill>
                <a:latin typeface="Nunito"/>
              </a:rPr>
              <a:t>Project - 1</a:t>
            </a:r>
          </a:p>
        </p:txBody>
      </p:sp>
      <p:sp>
        <p:nvSpPr>
          <p:cNvPr id="23" name="TextBox 23"/>
          <p:cNvSpPr txBox="1"/>
          <p:nvPr/>
        </p:nvSpPr>
        <p:spPr>
          <a:xfrm>
            <a:off x="1601339" y="4617827"/>
            <a:ext cx="4571308" cy="2723847"/>
          </a:xfrm>
          <a:prstGeom prst="rect">
            <a:avLst/>
          </a:prstGeom>
        </p:spPr>
        <p:txBody>
          <a:bodyPr lIns="0" tIns="0" rIns="0" bIns="0" rtlCol="0" anchor="t">
            <a:spAutoFit/>
          </a:bodyPr>
          <a:lstStyle/>
          <a:p>
            <a:pPr>
              <a:lnSpc>
                <a:spcPts val="5496"/>
              </a:lnSpc>
            </a:pPr>
            <a:r>
              <a:rPr lang="en-US" sz="3140">
                <a:solidFill>
                  <a:srgbClr val="1D1D1B"/>
                </a:solidFill>
                <a:latin typeface="Nunito Bold"/>
              </a:rPr>
              <a:t>Dhinar Hidayath</a:t>
            </a:r>
          </a:p>
          <a:p>
            <a:pPr>
              <a:lnSpc>
                <a:spcPts val="5496"/>
              </a:lnSpc>
            </a:pPr>
            <a:r>
              <a:rPr lang="en-US" sz="3140">
                <a:solidFill>
                  <a:srgbClr val="1D1D1B"/>
                </a:solidFill>
                <a:latin typeface="Nunito Bold"/>
              </a:rPr>
              <a:t>Khansa Farras Callista</a:t>
            </a:r>
          </a:p>
          <a:p>
            <a:pPr>
              <a:lnSpc>
                <a:spcPts val="5496"/>
              </a:lnSpc>
            </a:pPr>
            <a:r>
              <a:rPr lang="en-US" sz="3140">
                <a:solidFill>
                  <a:srgbClr val="1D1D1B"/>
                </a:solidFill>
                <a:latin typeface="Nunito Bold"/>
              </a:rPr>
              <a:t>Puspa Zuhrotul Kamilah</a:t>
            </a:r>
          </a:p>
          <a:p>
            <a:pPr>
              <a:lnSpc>
                <a:spcPts val="5496"/>
              </a:lnSpc>
            </a:pPr>
            <a:r>
              <a:rPr lang="en-US" sz="3140">
                <a:solidFill>
                  <a:srgbClr val="1D1D1B"/>
                </a:solidFill>
                <a:latin typeface="Nunito Bold"/>
              </a:rPr>
              <a:t>Salma Mardhiyah                  </a:t>
            </a:r>
          </a:p>
        </p:txBody>
      </p:sp>
      <p:sp>
        <p:nvSpPr>
          <p:cNvPr id="24" name="TextBox 24"/>
          <p:cNvSpPr txBox="1"/>
          <p:nvPr/>
        </p:nvSpPr>
        <p:spPr>
          <a:xfrm>
            <a:off x="6830435" y="4617827"/>
            <a:ext cx="3051766" cy="2723847"/>
          </a:xfrm>
          <a:prstGeom prst="rect">
            <a:avLst/>
          </a:prstGeom>
        </p:spPr>
        <p:txBody>
          <a:bodyPr lIns="0" tIns="0" rIns="0" bIns="0" rtlCol="0" anchor="t">
            <a:spAutoFit/>
          </a:bodyPr>
          <a:lstStyle/>
          <a:p>
            <a:pPr algn="just">
              <a:lnSpc>
                <a:spcPts val="5496"/>
              </a:lnSpc>
            </a:pPr>
            <a:r>
              <a:rPr lang="en-US" sz="3140">
                <a:solidFill>
                  <a:srgbClr val="1D1D1B"/>
                </a:solidFill>
                <a:latin typeface="Nunito Bold"/>
              </a:rPr>
              <a:t>(1306621054)</a:t>
            </a:r>
          </a:p>
          <a:p>
            <a:pPr algn="just">
              <a:lnSpc>
                <a:spcPts val="5496"/>
              </a:lnSpc>
            </a:pPr>
            <a:r>
              <a:rPr lang="en-US" sz="3140">
                <a:solidFill>
                  <a:srgbClr val="1D1D1B"/>
                </a:solidFill>
                <a:latin typeface="Nunito Bold"/>
              </a:rPr>
              <a:t>(1306621067)</a:t>
            </a:r>
          </a:p>
          <a:p>
            <a:pPr algn="just">
              <a:lnSpc>
                <a:spcPts val="5496"/>
              </a:lnSpc>
            </a:pPr>
            <a:r>
              <a:rPr lang="en-US" sz="3140">
                <a:solidFill>
                  <a:srgbClr val="1D1D1B"/>
                </a:solidFill>
                <a:latin typeface="Nunito Bold"/>
              </a:rPr>
              <a:t>(1306621058)</a:t>
            </a:r>
          </a:p>
          <a:p>
            <a:pPr algn="just">
              <a:lnSpc>
                <a:spcPts val="5496"/>
              </a:lnSpc>
            </a:pPr>
            <a:r>
              <a:rPr lang="en-US" sz="3140">
                <a:solidFill>
                  <a:srgbClr val="1D1D1B"/>
                </a:solidFill>
                <a:latin typeface="Nunito Bold"/>
              </a:rPr>
              <a:t>(1306621061)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DEDD"/>
        </a:solidFill>
        <a:effectLst/>
      </p:bgPr>
    </p:bg>
    <p:spTree>
      <p:nvGrpSpPr>
        <p:cNvPr id="1" name=""/>
        <p:cNvGrpSpPr/>
        <p:nvPr/>
      </p:nvGrpSpPr>
      <p:grpSpPr>
        <a:xfrm>
          <a:off x="0" y="0"/>
          <a:ext cx="0" cy="0"/>
          <a:chOff x="0" y="0"/>
          <a:chExt cx="0" cy="0"/>
        </a:xfrm>
      </p:grpSpPr>
      <p:grpSp>
        <p:nvGrpSpPr>
          <p:cNvPr id="2" name="Group 2"/>
          <p:cNvGrpSpPr/>
          <p:nvPr/>
        </p:nvGrpSpPr>
        <p:grpSpPr>
          <a:xfrm>
            <a:off x="567938" y="571618"/>
            <a:ext cx="8257596" cy="9143765"/>
            <a:chOff x="0" y="0"/>
            <a:chExt cx="4498987" cy="4981798"/>
          </a:xfrm>
        </p:grpSpPr>
        <p:sp>
          <p:nvSpPr>
            <p:cNvPr id="3" name="Freeform 3"/>
            <p:cNvSpPr/>
            <p:nvPr/>
          </p:nvSpPr>
          <p:spPr>
            <a:xfrm>
              <a:off x="0" y="0"/>
              <a:ext cx="4498987" cy="4981798"/>
            </a:xfrm>
            <a:custGeom>
              <a:avLst/>
              <a:gdLst/>
              <a:ahLst/>
              <a:cxnLst/>
              <a:rect l="l" t="t" r="r" b="b"/>
              <a:pathLst>
                <a:path w="4498987" h="4981798">
                  <a:moveTo>
                    <a:pt x="4374527" y="4981798"/>
                  </a:moveTo>
                  <a:lnTo>
                    <a:pt x="124460" y="4981798"/>
                  </a:lnTo>
                  <a:cubicBezTo>
                    <a:pt x="55880" y="4981798"/>
                    <a:pt x="0" y="4925918"/>
                    <a:pt x="0" y="4857338"/>
                  </a:cubicBezTo>
                  <a:lnTo>
                    <a:pt x="0" y="124460"/>
                  </a:lnTo>
                  <a:cubicBezTo>
                    <a:pt x="0" y="55880"/>
                    <a:pt x="55880" y="0"/>
                    <a:pt x="124460" y="0"/>
                  </a:cubicBezTo>
                  <a:lnTo>
                    <a:pt x="4374527" y="0"/>
                  </a:lnTo>
                  <a:cubicBezTo>
                    <a:pt x="4443107" y="0"/>
                    <a:pt x="4498987" y="55880"/>
                    <a:pt x="4498987" y="124460"/>
                  </a:cubicBezTo>
                  <a:lnTo>
                    <a:pt x="4498987" y="4857338"/>
                  </a:lnTo>
                  <a:cubicBezTo>
                    <a:pt x="4498987" y="4925918"/>
                    <a:pt x="4443107" y="4981798"/>
                    <a:pt x="4374527" y="4981798"/>
                  </a:cubicBezTo>
                  <a:close/>
                </a:path>
              </a:pathLst>
            </a:custGeom>
            <a:solidFill>
              <a:srgbClr val="FAF9F5"/>
            </a:solidFill>
          </p:spPr>
        </p:sp>
      </p:grpSp>
      <p:grpSp>
        <p:nvGrpSpPr>
          <p:cNvPr id="4" name="Group 4"/>
          <p:cNvGrpSpPr/>
          <p:nvPr/>
        </p:nvGrpSpPr>
        <p:grpSpPr>
          <a:xfrm>
            <a:off x="663188" y="1657232"/>
            <a:ext cx="8067096" cy="7962900"/>
            <a:chOff x="0" y="0"/>
            <a:chExt cx="4395197" cy="4338427"/>
          </a:xfrm>
        </p:grpSpPr>
        <p:sp>
          <p:nvSpPr>
            <p:cNvPr id="5" name="Freeform 5"/>
            <p:cNvSpPr/>
            <p:nvPr/>
          </p:nvSpPr>
          <p:spPr>
            <a:xfrm>
              <a:off x="0" y="0"/>
              <a:ext cx="4395197" cy="4338427"/>
            </a:xfrm>
            <a:custGeom>
              <a:avLst/>
              <a:gdLst/>
              <a:ahLst/>
              <a:cxnLst/>
              <a:rect l="l" t="t" r="r" b="b"/>
              <a:pathLst>
                <a:path w="4395197" h="4338427">
                  <a:moveTo>
                    <a:pt x="4270737" y="4338427"/>
                  </a:moveTo>
                  <a:lnTo>
                    <a:pt x="124460" y="4338427"/>
                  </a:lnTo>
                  <a:cubicBezTo>
                    <a:pt x="55880" y="4338427"/>
                    <a:pt x="0" y="4282548"/>
                    <a:pt x="0" y="4213968"/>
                  </a:cubicBezTo>
                  <a:lnTo>
                    <a:pt x="0" y="124460"/>
                  </a:lnTo>
                  <a:cubicBezTo>
                    <a:pt x="0" y="55880"/>
                    <a:pt x="55880" y="0"/>
                    <a:pt x="124460" y="0"/>
                  </a:cubicBezTo>
                  <a:lnTo>
                    <a:pt x="4270737" y="0"/>
                  </a:lnTo>
                  <a:cubicBezTo>
                    <a:pt x="4339317" y="0"/>
                    <a:pt x="4395197" y="55880"/>
                    <a:pt x="4395197" y="124460"/>
                  </a:cubicBezTo>
                  <a:lnTo>
                    <a:pt x="4395197" y="4213968"/>
                  </a:lnTo>
                  <a:cubicBezTo>
                    <a:pt x="4395197" y="4282548"/>
                    <a:pt x="4339317" y="4338427"/>
                    <a:pt x="4270737" y="4338427"/>
                  </a:cubicBezTo>
                  <a:close/>
                </a:path>
              </a:pathLst>
            </a:custGeom>
            <a:solidFill>
              <a:srgbClr val="87944D"/>
            </a:solidFill>
          </p:spPr>
        </p:sp>
      </p:grpSp>
      <p:grpSp>
        <p:nvGrpSpPr>
          <p:cNvPr id="6" name="Group 6"/>
          <p:cNvGrpSpPr/>
          <p:nvPr/>
        </p:nvGrpSpPr>
        <p:grpSpPr>
          <a:xfrm>
            <a:off x="948938" y="2933582"/>
            <a:ext cx="7495596" cy="6400800"/>
            <a:chOff x="0" y="0"/>
            <a:chExt cx="4083826" cy="3487348"/>
          </a:xfrm>
        </p:grpSpPr>
        <p:sp>
          <p:nvSpPr>
            <p:cNvPr id="7" name="Freeform 7"/>
            <p:cNvSpPr/>
            <p:nvPr/>
          </p:nvSpPr>
          <p:spPr>
            <a:xfrm>
              <a:off x="0" y="0"/>
              <a:ext cx="4083826" cy="3487348"/>
            </a:xfrm>
            <a:custGeom>
              <a:avLst/>
              <a:gdLst/>
              <a:ahLst/>
              <a:cxnLst/>
              <a:rect l="l" t="t" r="r" b="b"/>
              <a:pathLst>
                <a:path w="4083826" h="3487348">
                  <a:moveTo>
                    <a:pt x="3959366" y="3487348"/>
                  </a:moveTo>
                  <a:lnTo>
                    <a:pt x="124460" y="3487348"/>
                  </a:lnTo>
                  <a:cubicBezTo>
                    <a:pt x="55880" y="3487348"/>
                    <a:pt x="0" y="3431468"/>
                    <a:pt x="0" y="3362888"/>
                  </a:cubicBezTo>
                  <a:lnTo>
                    <a:pt x="0" y="124460"/>
                  </a:lnTo>
                  <a:cubicBezTo>
                    <a:pt x="0" y="55880"/>
                    <a:pt x="55880" y="0"/>
                    <a:pt x="124460" y="0"/>
                  </a:cubicBezTo>
                  <a:lnTo>
                    <a:pt x="3959366" y="0"/>
                  </a:lnTo>
                  <a:cubicBezTo>
                    <a:pt x="4027946" y="0"/>
                    <a:pt x="4083826" y="55880"/>
                    <a:pt x="4083826" y="124460"/>
                  </a:cubicBezTo>
                  <a:lnTo>
                    <a:pt x="4083826" y="3362889"/>
                  </a:lnTo>
                  <a:cubicBezTo>
                    <a:pt x="4083826" y="3431468"/>
                    <a:pt x="4027946" y="3487348"/>
                    <a:pt x="3959366" y="3487348"/>
                  </a:cubicBezTo>
                  <a:close/>
                </a:path>
              </a:pathLst>
            </a:custGeom>
            <a:solidFill>
              <a:srgbClr val="FAF9F5"/>
            </a:solidFill>
          </p:spPr>
        </p:sp>
      </p:grpSp>
      <p:grpSp>
        <p:nvGrpSpPr>
          <p:cNvPr id="8" name="Group 8"/>
          <p:cNvGrpSpPr/>
          <p:nvPr/>
        </p:nvGrpSpPr>
        <p:grpSpPr>
          <a:xfrm>
            <a:off x="932313" y="1942982"/>
            <a:ext cx="7512221" cy="803358"/>
            <a:chOff x="0" y="0"/>
            <a:chExt cx="9009446" cy="963471"/>
          </a:xfrm>
        </p:grpSpPr>
        <p:sp>
          <p:nvSpPr>
            <p:cNvPr id="9" name="Freeform 9"/>
            <p:cNvSpPr/>
            <p:nvPr/>
          </p:nvSpPr>
          <p:spPr>
            <a:xfrm>
              <a:off x="0" y="0"/>
              <a:ext cx="9010717" cy="963471"/>
            </a:xfrm>
            <a:custGeom>
              <a:avLst/>
              <a:gdLst/>
              <a:ahLst/>
              <a:cxnLst/>
              <a:rect l="l" t="t" r="r" b="b"/>
              <a:pathLst>
                <a:path w="9010717" h="963471">
                  <a:moveTo>
                    <a:pt x="8456996" y="963471"/>
                  </a:moveTo>
                  <a:lnTo>
                    <a:pt x="553720" y="963471"/>
                  </a:lnTo>
                  <a:cubicBezTo>
                    <a:pt x="247650" y="963471"/>
                    <a:pt x="0" y="747748"/>
                    <a:pt x="0" y="482275"/>
                  </a:cubicBezTo>
                  <a:cubicBezTo>
                    <a:pt x="0" y="215697"/>
                    <a:pt x="247650" y="0"/>
                    <a:pt x="553720" y="0"/>
                  </a:cubicBezTo>
                  <a:lnTo>
                    <a:pt x="8456996" y="0"/>
                  </a:lnTo>
                  <a:cubicBezTo>
                    <a:pt x="8763067" y="0"/>
                    <a:pt x="9010717" y="215697"/>
                    <a:pt x="9010717" y="482275"/>
                  </a:cubicBezTo>
                  <a:cubicBezTo>
                    <a:pt x="9009446" y="747748"/>
                    <a:pt x="8761796" y="963471"/>
                    <a:pt x="8456996" y="963471"/>
                  </a:cubicBezTo>
                  <a:close/>
                </a:path>
              </a:pathLst>
            </a:custGeom>
            <a:solidFill>
              <a:srgbClr val="FAF9F5"/>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27479" y="2106536"/>
            <a:ext cx="476250" cy="476250"/>
          </a:xfrm>
          <a:prstGeom prst="rect">
            <a:avLst/>
          </a:prstGeom>
        </p:spPr>
      </p:pic>
      <p:grpSp>
        <p:nvGrpSpPr>
          <p:cNvPr id="11" name="Group 11"/>
          <p:cNvGrpSpPr/>
          <p:nvPr/>
        </p:nvGrpSpPr>
        <p:grpSpPr>
          <a:xfrm>
            <a:off x="7386269" y="919065"/>
            <a:ext cx="400915" cy="400915"/>
            <a:chOff x="0" y="0"/>
            <a:chExt cx="660400" cy="660400"/>
          </a:xfrm>
        </p:grpSpPr>
        <p:sp>
          <p:nvSpPr>
            <p:cNvPr id="12" name="Freeform 1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3" name="Group 13"/>
          <p:cNvGrpSpPr/>
          <p:nvPr/>
        </p:nvGrpSpPr>
        <p:grpSpPr>
          <a:xfrm>
            <a:off x="6728918" y="919065"/>
            <a:ext cx="400915" cy="400915"/>
            <a:chOff x="0" y="0"/>
            <a:chExt cx="660400" cy="660400"/>
          </a:xfrm>
        </p:grpSpPr>
        <p:sp>
          <p:nvSpPr>
            <p:cNvPr id="14" name="Freeform 1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5" name="Group 15"/>
          <p:cNvGrpSpPr/>
          <p:nvPr/>
        </p:nvGrpSpPr>
        <p:grpSpPr>
          <a:xfrm>
            <a:off x="8043619" y="919065"/>
            <a:ext cx="400915" cy="400915"/>
            <a:chOff x="0" y="0"/>
            <a:chExt cx="660400" cy="660400"/>
          </a:xfrm>
        </p:grpSpPr>
        <p:sp>
          <p:nvSpPr>
            <p:cNvPr id="16" name="Freeform 1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7" name="Group 17"/>
          <p:cNvGrpSpPr/>
          <p:nvPr/>
        </p:nvGrpSpPr>
        <p:grpSpPr>
          <a:xfrm>
            <a:off x="9458325" y="571618"/>
            <a:ext cx="8257596" cy="9143765"/>
            <a:chOff x="0" y="0"/>
            <a:chExt cx="4498987" cy="4981798"/>
          </a:xfrm>
        </p:grpSpPr>
        <p:sp>
          <p:nvSpPr>
            <p:cNvPr id="18" name="Freeform 18"/>
            <p:cNvSpPr/>
            <p:nvPr/>
          </p:nvSpPr>
          <p:spPr>
            <a:xfrm>
              <a:off x="0" y="0"/>
              <a:ext cx="4498987" cy="4981798"/>
            </a:xfrm>
            <a:custGeom>
              <a:avLst/>
              <a:gdLst/>
              <a:ahLst/>
              <a:cxnLst/>
              <a:rect l="l" t="t" r="r" b="b"/>
              <a:pathLst>
                <a:path w="4498987" h="4981798">
                  <a:moveTo>
                    <a:pt x="4374527" y="4981798"/>
                  </a:moveTo>
                  <a:lnTo>
                    <a:pt x="124460" y="4981798"/>
                  </a:lnTo>
                  <a:cubicBezTo>
                    <a:pt x="55880" y="4981798"/>
                    <a:pt x="0" y="4925918"/>
                    <a:pt x="0" y="4857338"/>
                  </a:cubicBezTo>
                  <a:lnTo>
                    <a:pt x="0" y="124460"/>
                  </a:lnTo>
                  <a:cubicBezTo>
                    <a:pt x="0" y="55880"/>
                    <a:pt x="55880" y="0"/>
                    <a:pt x="124460" y="0"/>
                  </a:cubicBezTo>
                  <a:lnTo>
                    <a:pt x="4374527" y="0"/>
                  </a:lnTo>
                  <a:cubicBezTo>
                    <a:pt x="4443107" y="0"/>
                    <a:pt x="4498987" y="55880"/>
                    <a:pt x="4498987" y="124460"/>
                  </a:cubicBezTo>
                  <a:lnTo>
                    <a:pt x="4498987" y="4857338"/>
                  </a:lnTo>
                  <a:cubicBezTo>
                    <a:pt x="4498987" y="4925918"/>
                    <a:pt x="4443107" y="4981798"/>
                    <a:pt x="4374527" y="4981798"/>
                  </a:cubicBezTo>
                  <a:close/>
                </a:path>
              </a:pathLst>
            </a:custGeom>
            <a:solidFill>
              <a:srgbClr val="FAF9F5"/>
            </a:solidFill>
          </p:spPr>
        </p:sp>
      </p:grpSp>
      <p:grpSp>
        <p:nvGrpSpPr>
          <p:cNvPr id="19" name="Group 19"/>
          <p:cNvGrpSpPr/>
          <p:nvPr/>
        </p:nvGrpSpPr>
        <p:grpSpPr>
          <a:xfrm>
            <a:off x="9553575" y="1657232"/>
            <a:ext cx="8067096" cy="7962900"/>
            <a:chOff x="0" y="0"/>
            <a:chExt cx="4395197" cy="4338427"/>
          </a:xfrm>
        </p:grpSpPr>
        <p:sp>
          <p:nvSpPr>
            <p:cNvPr id="20" name="Freeform 20"/>
            <p:cNvSpPr/>
            <p:nvPr/>
          </p:nvSpPr>
          <p:spPr>
            <a:xfrm>
              <a:off x="0" y="0"/>
              <a:ext cx="4395197" cy="4338427"/>
            </a:xfrm>
            <a:custGeom>
              <a:avLst/>
              <a:gdLst/>
              <a:ahLst/>
              <a:cxnLst/>
              <a:rect l="l" t="t" r="r" b="b"/>
              <a:pathLst>
                <a:path w="4395197" h="4338427">
                  <a:moveTo>
                    <a:pt x="4270737" y="4338427"/>
                  </a:moveTo>
                  <a:lnTo>
                    <a:pt x="124460" y="4338427"/>
                  </a:lnTo>
                  <a:cubicBezTo>
                    <a:pt x="55880" y="4338427"/>
                    <a:pt x="0" y="4282548"/>
                    <a:pt x="0" y="4213968"/>
                  </a:cubicBezTo>
                  <a:lnTo>
                    <a:pt x="0" y="124460"/>
                  </a:lnTo>
                  <a:cubicBezTo>
                    <a:pt x="0" y="55880"/>
                    <a:pt x="55880" y="0"/>
                    <a:pt x="124460" y="0"/>
                  </a:cubicBezTo>
                  <a:lnTo>
                    <a:pt x="4270737" y="0"/>
                  </a:lnTo>
                  <a:cubicBezTo>
                    <a:pt x="4339317" y="0"/>
                    <a:pt x="4395197" y="55880"/>
                    <a:pt x="4395197" y="124460"/>
                  </a:cubicBezTo>
                  <a:lnTo>
                    <a:pt x="4395197" y="4213968"/>
                  </a:lnTo>
                  <a:cubicBezTo>
                    <a:pt x="4395197" y="4282548"/>
                    <a:pt x="4339317" y="4338427"/>
                    <a:pt x="4270737" y="4338427"/>
                  </a:cubicBezTo>
                  <a:close/>
                </a:path>
              </a:pathLst>
            </a:custGeom>
            <a:solidFill>
              <a:srgbClr val="EFBF6E"/>
            </a:solidFill>
          </p:spPr>
        </p:sp>
      </p:grpSp>
      <p:grpSp>
        <p:nvGrpSpPr>
          <p:cNvPr id="21" name="Group 21"/>
          <p:cNvGrpSpPr/>
          <p:nvPr/>
        </p:nvGrpSpPr>
        <p:grpSpPr>
          <a:xfrm>
            <a:off x="9839325" y="1942982"/>
            <a:ext cx="7495596" cy="7391400"/>
            <a:chOff x="0" y="0"/>
            <a:chExt cx="4083826" cy="4027057"/>
          </a:xfrm>
        </p:grpSpPr>
        <p:sp>
          <p:nvSpPr>
            <p:cNvPr id="22" name="Freeform 22"/>
            <p:cNvSpPr/>
            <p:nvPr/>
          </p:nvSpPr>
          <p:spPr>
            <a:xfrm>
              <a:off x="0" y="0"/>
              <a:ext cx="4083826" cy="4027057"/>
            </a:xfrm>
            <a:custGeom>
              <a:avLst/>
              <a:gdLst/>
              <a:ahLst/>
              <a:cxnLst/>
              <a:rect l="l" t="t" r="r" b="b"/>
              <a:pathLst>
                <a:path w="4083826" h="4027057">
                  <a:moveTo>
                    <a:pt x="3959366" y="4027057"/>
                  </a:moveTo>
                  <a:lnTo>
                    <a:pt x="124460" y="4027057"/>
                  </a:lnTo>
                  <a:cubicBezTo>
                    <a:pt x="55880" y="4027057"/>
                    <a:pt x="0" y="3971177"/>
                    <a:pt x="0" y="3902597"/>
                  </a:cubicBezTo>
                  <a:lnTo>
                    <a:pt x="0" y="124460"/>
                  </a:lnTo>
                  <a:cubicBezTo>
                    <a:pt x="0" y="55880"/>
                    <a:pt x="55880" y="0"/>
                    <a:pt x="124460" y="0"/>
                  </a:cubicBezTo>
                  <a:lnTo>
                    <a:pt x="3959366" y="0"/>
                  </a:lnTo>
                  <a:cubicBezTo>
                    <a:pt x="4027946" y="0"/>
                    <a:pt x="4083826" y="55880"/>
                    <a:pt x="4083826" y="124460"/>
                  </a:cubicBezTo>
                  <a:lnTo>
                    <a:pt x="4083826" y="3902597"/>
                  </a:lnTo>
                  <a:cubicBezTo>
                    <a:pt x="4083826" y="3971177"/>
                    <a:pt x="4027946" y="4027057"/>
                    <a:pt x="3959366" y="4027057"/>
                  </a:cubicBezTo>
                  <a:close/>
                </a:path>
              </a:pathLst>
            </a:custGeom>
            <a:solidFill>
              <a:srgbClr val="FAF9F5"/>
            </a:solidFill>
          </p:spPr>
        </p:sp>
      </p:grpSp>
      <p:grpSp>
        <p:nvGrpSpPr>
          <p:cNvPr id="23" name="Group 23"/>
          <p:cNvGrpSpPr/>
          <p:nvPr/>
        </p:nvGrpSpPr>
        <p:grpSpPr>
          <a:xfrm>
            <a:off x="16276656" y="919065"/>
            <a:ext cx="400915" cy="400915"/>
            <a:chOff x="0" y="0"/>
            <a:chExt cx="660400" cy="660400"/>
          </a:xfrm>
        </p:grpSpPr>
        <p:sp>
          <p:nvSpPr>
            <p:cNvPr id="24" name="Freeform 2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5" name="Group 25"/>
          <p:cNvGrpSpPr/>
          <p:nvPr/>
        </p:nvGrpSpPr>
        <p:grpSpPr>
          <a:xfrm>
            <a:off x="15619305" y="919065"/>
            <a:ext cx="400915" cy="400915"/>
            <a:chOff x="0" y="0"/>
            <a:chExt cx="660400" cy="660400"/>
          </a:xfrm>
        </p:grpSpPr>
        <p:sp>
          <p:nvSpPr>
            <p:cNvPr id="26" name="Freeform 2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7" name="Group 27"/>
          <p:cNvGrpSpPr/>
          <p:nvPr/>
        </p:nvGrpSpPr>
        <p:grpSpPr>
          <a:xfrm>
            <a:off x="16934006" y="919065"/>
            <a:ext cx="400915" cy="400915"/>
            <a:chOff x="0" y="0"/>
            <a:chExt cx="660400" cy="660400"/>
          </a:xfrm>
        </p:grpSpPr>
        <p:sp>
          <p:nvSpPr>
            <p:cNvPr id="28" name="Freeform 2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pic>
        <p:nvPicPr>
          <p:cNvPr id="29" name="Picture 29"/>
          <p:cNvPicPr>
            <a:picLocks noChangeAspect="1"/>
          </p:cNvPicPr>
          <p:nvPr/>
        </p:nvPicPr>
        <p:blipFill>
          <a:blip r:embed="rId4"/>
          <a:srcRect/>
          <a:stretch>
            <a:fillRect/>
          </a:stretch>
        </p:blipFill>
        <p:spPr>
          <a:xfrm>
            <a:off x="9839325" y="2582786"/>
            <a:ext cx="7419975" cy="5920602"/>
          </a:xfrm>
          <a:prstGeom prst="rect">
            <a:avLst/>
          </a:prstGeom>
        </p:spPr>
      </p:pic>
      <p:pic>
        <p:nvPicPr>
          <p:cNvPr id="30" name="Picture 30"/>
          <p:cNvPicPr>
            <a:picLocks noChangeAspect="1"/>
          </p:cNvPicPr>
          <p:nvPr/>
        </p:nvPicPr>
        <p:blipFill>
          <a:blip r:embed="rId5"/>
          <a:srcRect/>
          <a:stretch>
            <a:fillRect/>
          </a:stretch>
        </p:blipFill>
        <p:spPr>
          <a:xfrm>
            <a:off x="1188292" y="2974903"/>
            <a:ext cx="7000264" cy="6359480"/>
          </a:xfrm>
          <a:prstGeom prst="rect">
            <a:avLst/>
          </a:prstGeom>
        </p:spPr>
      </p:pic>
      <p:pic>
        <p:nvPicPr>
          <p:cNvPr id="31" name="Picture 31"/>
          <p:cNvPicPr>
            <a:picLocks noChangeAspect="1"/>
          </p:cNvPicPr>
          <p:nvPr/>
        </p:nvPicPr>
        <p:blipFill>
          <a:blip r:embed="rId6"/>
          <a:srcRect/>
          <a:stretch>
            <a:fillRect/>
          </a:stretch>
        </p:blipFill>
        <p:spPr>
          <a:xfrm>
            <a:off x="1787785" y="2943513"/>
            <a:ext cx="5865307" cy="6380938"/>
          </a:xfrm>
          <a:prstGeom prst="rect">
            <a:avLst/>
          </a:prstGeom>
        </p:spPr>
      </p:pic>
      <p:pic>
        <p:nvPicPr>
          <p:cNvPr id="32" name="Picture 32"/>
          <p:cNvPicPr>
            <a:picLocks noChangeAspect="1"/>
          </p:cNvPicPr>
          <p:nvPr/>
        </p:nvPicPr>
        <p:blipFill>
          <a:blip r:embed="rId7"/>
          <a:srcRect/>
          <a:stretch>
            <a:fillRect/>
          </a:stretch>
        </p:blipFill>
        <p:spPr>
          <a:xfrm>
            <a:off x="10630631" y="2001588"/>
            <a:ext cx="5646025" cy="7391400"/>
          </a:xfrm>
          <a:prstGeom prst="rect">
            <a:avLst/>
          </a:prstGeom>
        </p:spPr>
      </p:pic>
      <p:sp>
        <p:nvSpPr>
          <p:cNvPr id="33" name="TextBox 33"/>
          <p:cNvSpPr txBox="1"/>
          <p:nvPr/>
        </p:nvSpPr>
        <p:spPr>
          <a:xfrm>
            <a:off x="1389620" y="2018906"/>
            <a:ext cx="5740213" cy="563880"/>
          </a:xfrm>
          <a:prstGeom prst="rect">
            <a:avLst/>
          </a:prstGeom>
        </p:spPr>
        <p:txBody>
          <a:bodyPr lIns="0" tIns="0" rIns="0" bIns="0" rtlCol="0" anchor="t">
            <a:spAutoFit/>
          </a:bodyPr>
          <a:lstStyle/>
          <a:p>
            <a:pPr>
              <a:lnSpc>
                <a:spcPts val="4620"/>
              </a:lnSpc>
              <a:spcBef>
                <a:spcPct val="0"/>
              </a:spcBef>
            </a:pPr>
            <a:r>
              <a:rPr lang="en-US" sz="3300" dirty="0" err="1">
                <a:solidFill>
                  <a:srgbClr val="1D1D1B"/>
                </a:solidFill>
                <a:latin typeface="Nunito"/>
              </a:rPr>
              <a:t>fungsi</a:t>
            </a:r>
            <a:r>
              <a:rPr lang="en-US" sz="3300" dirty="0">
                <a:solidFill>
                  <a:srgbClr val="1D1D1B"/>
                </a:solidFill>
                <a:latin typeface="Nunito"/>
              </a:rPr>
              <a:t> forward substitution</a:t>
            </a:r>
          </a:p>
        </p:txBody>
      </p:sp>
      <p:sp>
        <p:nvSpPr>
          <p:cNvPr id="34" name="TextBox 34"/>
          <p:cNvSpPr txBox="1"/>
          <p:nvPr/>
        </p:nvSpPr>
        <p:spPr>
          <a:xfrm>
            <a:off x="903669" y="934738"/>
            <a:ext cx="5568074" cy="448310"/>
          </a:xfrm>
          <a:prstGeom prst="rect">
            <a:avLst/>
          </a:prstGeom>
        </p:spPr>
        <p:txBody>
          <a:bodyPr lIns="0" tIns="0" rIns="0" bIns="0" rtlCol="0" anchor="t">
            <a:spAutoFit/>
          </a:bodyPr>
          <a:lstStyle/>
          <a:p>
            <a:pPr algn="ctr">
              <a:lnSpc>
                <a:spcPts val="3400"/>
              </a:lnSpc>
            </a:pPr>
            <a:r>
              <a:rPr lang="en-US" sz="3400">
                <a:solidFill>
                  <a:srgbClr val="1D1D1B"/>
                </a:solidFill>
                <a:latin typeface="Nunito Bold"/>
              </a:rPr>
              <a:t>Flowchart Dekomposisi LU</a:t>
            </a:r>
          </a:p>
        </p:txBody>
      </p:sp>
      <p:sp>
        <p:nvSpPr>
          <p:cNvPr id="35" name="TextBox 35"/>
          <p:cNvSpPr txBox="1"/>
          <p:nvPr/>
        </p:nvSpPr>
        <p:spPr>
          <a:xfrm>
            <a:off x="9739934" y="756101"/>
            <a:ext cx="6280286" cy="563880"/>
          </a:xfrm>
          <a:prstGeom prst="rect">
            <a:avLst/>
          </a:prstGeom>
        </p:spPr>
        <p:txBody>
          <a:bodyPr lIns="0" tIns="0" rIns="0" bIns="0" rtlCol="0" anchor="t">
            <a:spAutoFit/>
          </a:bodyPr>
          <a:lstStyle/>
          <a:p>
            <a:pPr>
              <a:lnSpc>
                <a:spcPts val="4620"/>
              </a:lnSpc>
              <a:spcBef>
                <a:spcPct val="0"/>
              </a:spcBef>
            </a:pPr>
            <a:r>
              <a:rPr lang="en-US" sz="3300" dirty="0" err="1">
                <a:solidFill>
                  <a:srgbClr val="1D1D1B"/>
                </a:solidFill>
                <a:latin typeface="Nunito"/>
              </a:rPr>
              <a:t>fungsi</a:t>
            </a:r>
            <a:r>
              <a:rPr lang="en-US" sz="3300" dirty="0">
                <a:solidFill>
                  <a:srgbClr val="1D1D1B"/>
                </a:solidFill>
                <a:latin typeface="Nunito"/>
              </a:rPr>
              <a:t> backward substitution</a:t>
            </a:r>
          </a:p>
        </p:txBody>
      </p:sp>
      <p:sp>
        <p:nvSpPr>
          <p:cNvPr id="36" name="TextBox 33">
            <a:extLst>
              <a:ext uri="{FF2B5EF4-FFF2-40B4-BE49-F238E27FC236}">
                <a16:creationId xmlns:a16="http://schemas.microsoft.com/office/drawing/2014/main" id="{5F3EB375-2081-FE89-2AAF-B3D5D78BD884}"/>
              </a:ext>
            </a:extLst>
          </p:cNvPr>
          <p:cNvSpPr txBox="1"/>
          <p:nvPr/>
        </p:nvSpPr>
        <p:spPr>
          <a:xfrm>
            <a:off x="1437245" y="2028837"/>
            <a:ext cx="5740213" cy="563880"/>
          </a:xfrm>
          <a:prstGeom prst="rect">
            <a:avLst/>
          </a:prstGeom>
        </p:spPr>
        <p:txBody>
          <a:bodyPr lIns="0" tIns="0" rIns="0" bIns="0" rtlCol="0" anchor="t">
            <a:spAutoFit/>
          </a:bodyPr>
          <a:lstStyle/>
          <a:p>
            <a:pPr>
              <a:lnSpc>
                <a:spcPts val="4620"/>
              </a:lnSpc>
              <a:spcBef>
                <a:spcPct val="0"/>
              </a:spcBef>
            </a:pPr>
            <a:r>
              <a:rPr lang="en-US" sz="3300" dirty="0">
                <a:solidFill>
                  <a:srgbClr val="1D1D1B"/>
                </a:solidFill>
                <a:latin typeface="Nunito"/>
              </a:rPr>
              <a:t>Flowchart </a:t>
            </a:r>
            <a:r>
              <a:rPr lang="en-US" sz="3300" dirty="0" err="1">
                <a:solidFill>
                  <a:srgbClr val="1D1D1B"/>
                </a:solidFill>
                <a:latin typeface="Nunito"/>
              </a:rPr>
              <a:t>utama</a:t>
            </a:r>
            <a:endParaRPr lang="en-US" sz="3300" dirty="0">
              <a:solidFill>
                <a:srgbClr val="1D1D1B"/>
              </a:solidFill>
              <a:latin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29"/>
                                        </p:tgtEl>
                                      </p:cBhvr>
                                    </p:animEffect>
                                    <p:set>
                                      <p:cBhvr>
                                        <p:cTn id="20" dur="1" fill="hold">
                                          <p:stCondLst>
                                            <p:cond delay="499"/>
                                          </p:stCondLst>
                                        </p:cTn>
                                        <p:tgtEl>
                                          <p:spTgt spid="29"/>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3"/>
                                        </p:tgtEl>
                                      </p:cBhvr>
                                    </p:animEffect>
                                    <p:set>
                                      <p:cBhvr>
                                        <p:cTn id="23" dur="1" fill="hold">
                                          <p:stCondLst>
                                            <p:cond delay="499"/>
                                          </p:stCondLst>
                                        </p:cTn>
                                        <p:tgtEl>
                                          <p:spTgt spid="33"/>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5"/>
                                        </p:tgtEl>
                                      </p:cBhvr>
                                    </p:animEffect>
                                    <p:set>
                                      <p:cBhvr>
                                        <p:cTn id="26" dur="1" fill="hold">
                                          <p:stCondLst>
                                            <p:cond delay="499"/>
                                          </p:stCondLst>
                                        </p:cTn>
                                        <p:tgtEl>
                                          <p:spTgt spid="3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9592"/>
        </a:solidFill>
        <a:effectLst/>
      </p:bgPr>
    </p:bg>
    <p:spTree>
      <p:nvGrpSpPr>
        <p:cNvPr id="1" name=""/>
        <p:cNvGrpSpPr/>
        <p:nvPr/>
      </p:nvGrpSpPr>
      <p:grpSpPr>
        <a:xfrm>
          <a:off x="0" y="0"/>
          <a:ext cx="0" cy="0"/>
          <a:chOff x="0" y="0"/>
          <a:chExt cx="0" cy="0"/>
        </a:xfrm>
      </p:grpSpPr>
      <p:grpSp>
        <p:nvGrpSpPr>
          <p:cNvPr id="2" name="Group 2"/>
          <p:cNvGrpSpPr/>
          <p:nvPr/>
        </p:nvGrpSpPr>
        <p:grpSpPr>
          <a:xfrm>
            <a:off x="567938" y="571618"/>
            <a:ext cx="8257596" cy="9143765"/>
            <a:chOff x="0" y="0"/>
            <a:chExt cx="4498987" cy="4981798"/>
          </a:xfrm>
        </p:grpSpPr>
        <p:sp>
          <p:nvSpPr>
            <p:cNvPr id="3" name="Freeform 3"/>
            <p:cNvSpPr/>
            <p:nvPr/>
          </p:nvSpPr>
          <p:spPr>
            <a:xfrm>
              <a:off x="0" y="0"/>
              <a:ext cx="4498987" cy="4981798"/>
            </a:xfrm>
            <a:custGeom>
              <a:avLst/>
              <a:gdLst/>
              <a:ahLst/>
              <a:cxnLst/>
              <a:rect l="l" t="t" r="r" b="b"/>
              <a:pathLst>
                <a:path w="4498987" h="4981798">
                  <a:moveTo>
                    <a:pt x="4374527" y="4981798"/>
                  </a:moveTo>
                  <a:lnTo>
                    <a:pt x="124460" y="4981798"/>
                  </a:lnTo>
                  <a:cubicBezTo>
                    <a:pt x="55880" y="4981798"/>
                    <a:pt x="0" y="4925918"/>
                    <a:pt x="0" y="4857338"/>
                  </a:cubicBezTo>
                  <a:lnTo>
                    <a:pt x="0" y="124460"/>
                  </a:lnTo>
                  <a:cubicBezTo>
                    <a:pt x="0" y="55880"/>
                    <a:pt x="55880" y="0"/>
                    <a:pt x="124460" y="0"/>
                  </a:cubicBezTo>
                  <a:lnTo>
                    <a:pt x="4374527" y="0"/>
                  </a:lnTo>
                  <a:cubicBezTo>
                    <a:pt x="4443107" y="0"/>
                    <a:pt x="4498987" y="55880"/>
                    <a:pt x="4498987" y="124460"/>
                  </a:cubicBezTo>
                  <a:lnTo>
                    <a:pt x="4498987" y="4857338"/>
                  </a:lnTo>
                  <a:cubicBezTo>
                    <a:pt x="4498987" y="4925918"/>
                    <a:pt x="4443107" y="4981798"/>
                    <a:pt x="4374527" y="4981798"/>
                  </a:cubicBezTo>
                  <a:close/>
                </a:path>
              </a:pathLst>
            </a:custGeom>
            <a:solidFill>
              <a:srgbClr val="FAF9F5"/>
            </a:solidFill>
          </p:spPr>
        </p:sp>
      </p:grpSp>
      <p:grpSp>
        <p:nvGrpSpPr>
          <p:cNvPr id="4" name="Group 4"/>
          <p:cNvGrpSpPr/>
          <p:nvPr/>
        </p:nvGrpSpPr>
        <p:grpSpPr>
          <a:xfrm>
            <a:off x="663188" y="1657232"/>
            <a:ext cx="8067096" cy="7962900"/>
            <a:chOff x="0" y="0"/>
            <a:chExt cx="4395197" cy="4338427"/>
          </a:xfrm>
        </p:grpSpPr>
        <p:sp>
          <p:nvSpPr>
            <p:cNvPr id="5" name="Freeform 5"/>
            <p:cNvSpPr/>
            <p:nvPr/>
          </p:nvSpPr>
          <p:spPr>
            <a:xfrm>
              <a:off x="0" y="0"/>
              <a:ext cx="4395197" cy="4338427"/>
            </a:xfrm>
            <a:custGeom>
              <a:avLst/>
              <a:gdLst/>
              <a:ahLst/>
              <a:cxnLst/>
              <a:rect l="l" t="t" r="r" b="b"/>
              <a:pathLst>
                <a:path w="4395197" h="4338427">
                  <a:moveTo>
                    <a:pt x="4270737" y="4338427"/>
                  </a:moveTo>
                  <a:lnTo>
                    <a:pt x="124460" y="4338427"/>
                  </a:lnTo>
                  <a:cubicBezTo>
                    <a:pt x="55880" y="4338427"/>
                    <a:pt x="0" y="4282548"/>
                    <a:pt x="0" y="4213968"/>
                  </a:cubicBezTo>
                  <a:lnTo>
                    <a:pt x="0" y="124460"/>
                  </a:lnTo>
                  <a:cubicBezTo>
                    <a:pt x="0" y="55880"/>
                    <a:pt x="55880" y="0"/>
                    <a:pt x="124460" y="0"/>
                  </a:cubicBezTo>
                  <a:lnTo>
                    <a:pt x="4270737" y="0"/>
                  </a:lnTo>
                  <a:cubicBezTo>
                    <a:pt x="4339317" y="0"/>
                    <a:pt x="4395197" y="55880"/>
                    <a:pt x="4395197" y="124460"/>
                  </a:cubicBezTo>
                  <a:lnTo>
                    <a:pt x="4395197" y="4213968"/>
                  </a:lnTo>
                  <a:cubicBezTo>
                    <a:pt x="4395197" y="4282548"/>
                    <a:pt x="4339317" y="4338427"/>
                    <a:pt x="4270737" y="4338427"/>
                  </a:cubicBezTo>
                  <a:close/>
                </a:path>
              </a:pathLst>
            </a:custGeom>
            <a:solidFill>
              <a:srgbClr val="EFBF6E"/>
            </a:solidFill>
          </p:spPr>
        </p:sp>
      </p:grpSp>
      <p:grpSp>
        <p:nvGrpSpPr>
          <p:cNvPr id="6" name="Group 6"/>
          <p:cNvGrpSpPr/>
          <p:nvPr/>
        </p:nvGrpSpPr>
        <p:grpSpPr>
          <a:xfrm>
            <a:off x="948938" y="2933582"/>
            <a:ext cx="7495596" cy="6400800"/>
            <a:chOff x="0" y="0"/>
            <a:chExt cx="4083826" cy="3487348"/>
          </a:xfrm>
        </p:grpSpPr>
        <p:sp>
          <p:nvSpPr>
            <p:cNvPr id="7" name="Freeform 7"/>
            <p:cNvSpPr/>
            <p:nvPr/>
          </p:nvSpPr>
          <p:spPr>
            <a:xfrm>
              <a:off x="0" y="0"/>
              <a:ext cx="4083826" cy="3487348"/>
            </a:xfrm>
            <a:custGeom>
              <a:avLst/>
              <a:gdLst/>
              <a:ahLst/>
              <a:cxnLst/>
              <a:rect l="l" t="t" r="r" b="b"/>
              <a:pathLst>
                <a:path w="4083826" h="3487348">
                  <a:moveTo>
                    <a:pt x="3959366" y="3487348"/>
                  </a:moveTo>
                  <a:lnTo>
                    <a:pt x="124460" y="3487348"/>
                  </a:lnTo>
                  <a:cubicBezTo>
                    <a:pt x="55880" y="3487348"/>
                    <a:pt x="0" y="3431468"/>
                    <a:pt x="0" y="3362888"/>
                  </a:cubicBezTo>
                  <a:lnTo>
                    <a:pt x="0" y="124460"/>
                  </a:lnTo>
                  <a:cubicBezTo>
                    <a:pt x="0" y="55880"/>
                    <a:pt x="55880" y="0"/>
                    <a:pt x="124460" y="0"/>
                  </a:cubicBezTo>
                  <a:lnTo>
                    <a:pt x="3959366" y="0"/>
                  </a:lnTo>
                  <a:cubicBezTo>
                    <a:pt x="4027946" y="0"/>
                    <a:pt x="4083826" y="55880"/>
                    <a:pt x="4083826" y="124460"/>
                  </a:cubicBezTo>
                  <a:lnTo>
                    <a:pt x="4083826" y="3362889"/>
                  </a:lnTo>
                  <a:cubicBezTo>
                    <a:pt x="4083826" y="3431468"/>
                    <a:pt x="4027946" y="3487348"/>
                    <a:pt x="3959366" y="3487348"/>
                  </a:cubicBezTo>
                  <a:close/>
                </a:path>
              </a:pathLst>
            </a:custGeom>
            <a:solidFill>
              <a:srgbClr val="F4F5F5"/>
            </a:solidFill>
          </p:spPr>
        </p:sp>
      </p:grpSp>
      <p:grpSp>
        <p:nvGrpSpPr>
          <p:cNvPr id="8" name="Group 8"/>
          <p:cNvGrpSpPr/>
          <p:nvPr/>
        </p:nvGrpSpPr>
        <p:grpSpPr>
          <a:xfrm>
            <a:off x="932313" y="1942982"/>
            <a:ext cx="7512221" cy="803358"/>
            <a:chOff x="0" y="0"/>
            <a:chExt cx="9009446" cy="963471"/>
          </a:xfrm>
        </p:grpSpPr>
        <p:sp>
          <p:nvSpPr>
            <p:cNvPr id="9" name="Freeform 9"/>
            <p:cNvSpPr/>
            <p:nvPr/>
          </p:nvSpPr>
          <p:spPr>
            <a:xfrm>
              <a:off x="0" y="0"/>
              <a:ext cx="9010717" cy="963471"/>
            </a:xfrm>
            <a:custGeom>
              <a:avLst/>
              <a:gdLst/>
              <a:ahLst/>
              <a:cxnLst/>
              <a:rect l="l" t="t" r="r" b="b"/>
              <a:pathLst>
                <a:path w="9010717" h="963471">
                  <a:moveTo>
                    <a:pt x="8456996" y="963471"/>
                  </a:moveTo>
                  <a:lnTo>
                    <a:pt x="553720" y="963471"/>
                  </a:lnTo>
                  <a:cubicBezTo>
                    <a:pt x="247650" y="963471"/>
                    <a:pt x="0" y="747748"/>
                    <a:pt x="0" y="482275"/>
                  </a:cubicBezTo>
                  <a:cubicBezTo>
                    <a:pt x="0" y="215697"/>
                    <a:pt x="247650" y="0"/>
                    <a:pt x="553720" y="0"/>
                  </a:cubicBezTo>
                  <a:lnTo>
                    <a:pt x="8456996" y="0"/>
                  </a:lnTo>
                  <a:cubicBezTo>
                    <a:pt x="8763067" y="0"/>
                    <a:pt x="9010717" y="215697"/>
                    <a:pt x="9010717" y="482275"/>
                  </a:cubicBezTo>
                  <a:cubicBezTo>
                    <a:pt x="9009446" y="747748"/>
                    <a:pt x="8761796" y="963471"/>
                    <a:pt x="8456996" y="963471"/>
                  </a:cubicBezTo>
                  <a:close/>
                </a:path>
              </a:pathLst>
            </a:custGeom>
            <a:solidFill>
              <a:srgbClr val="F4F5F5"/>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27479" y="2106536"/>
            <a:ext cx="476250" cy="476250"/>
          </a:xfrm>
          <a:prstGeom prst="rect">
            <a:avLst/>
          </a:prstGeom>
        </p:spPr>
      </p:pic>
      <p:grpSp>
        <p:nvGrpSpPr>
          <p:cNvPr id="11" name="Group 11"/>
          <p:cNvGrpSpPr/>
          <p:nvPr/>
        </p:nvGrpSpPr>
        <p:grpSpPr>
          <a:xfrm>
            <a:off x="7386269" y="919065"/>
            <a:ext cx="400915" cy="400915"/>
            <a:chOff x="0" y="0"/>
            <a:chExt cx="660400" cy="660400"/>
          </a:xfrm>
        </p:grpSpPr>
        <p:sp>
          <p:nvSpPr>
            <p:cNvPr id="12" name="Freeform 1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3" name="Group 13"/>
          <p:cNvGrpSpPr/>
          <p:nvPr/>
        </p:nvGrpSpPr>
        <p:grpSpPr>
          <a:xfrm>
            <a:off x="6728918" y="919065"/>
            <a:ext cx="400915" cy="400915"/>
            <a:chOff x="0" y="0"/>
            <a:chExt cx="660400" cy="660400"/>
          </a:xfrm>
        </p:grpSpPr>
        <p:sp>
          <p:nvSpPr>
            <p:cNvPr id="14" name="Freeform 1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5" name="Group 15"/>
          <p:cNvGrpSpPr/>
          <p:nvPr/>
        </p:nvGrpSpPr>
        <p:grpSpPr>
          <a:xfrm>
            <a:off x="8043619" y="919065"/>
            <a:ext cx="400915" cy="400915"/>
            <a:chOff x="0" y="0"/>
            <a:chExt cx="660400" cy="660400"/>
          </a:xfrm>
        </p:grpSpPr>
        <p:sp>
          <p:nvSpPr>
            <p:cNvPr id="16" name="Freeform 1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7" name="Group 17"/>
          <p:cNvGrpSpPr/>
          <p:nvPr/>
        </p:nvGrpSpPr>
        <p:grpSpPr>
          <a:xfrm>
            <a:off x="9458325" y="571618"/>
            <a:ext cx="8257596" cy="9143765"/>
            <a:chOff x="0" y="0"/>
            <a:chExt cx="4498987" cy="4981798"/>
          </a:xfrm>
        </p:grpSpPr>
        <p:sp>
          <p:nvSpPr>
            <p:cNvPr id="18" name="Freeform 18"/>
            <p:cNvSpPr/>
            <p:nvPr/>
          </p:nvSpPr>
          <p:spPr>
            <a:xfrm>
              <a:off x="0" y="0"/>
              <a:ext cx="4498987" cy="4981798"/>
            </a:xfrm>
            <a:custGeom>
              <a:avLst/>
              <a:gdLst/>
              <a:ahLst/>
              <a:cxnLst/>
              <a:rect l="l" t="t" r="r" b="b"/>
              <a:pathLst>
                <a:path w="4498987" h="4981798">
                  <a:moveTo>
                    <a:pt x="4374527" y="4981798"/>
                  </a:moveTo>
                  <a:lnTo>
                    <a:pt x="124460" y="4981798"/>
                  </a:lnTo>
                  <a:cubicBezTo>
                    <a:pt x="55880" y="4981798"/>
                    <a:pt x="0" y="4925918"/>
                    <a:pt x="0" y="4857338"/>
                  </a:cubicBezTo>
                  <a:lnTo>
                    <a:pt x="0" y="124460"/>
                  </a:lnTo>
                  <a:cubicBezTo>
                    <a:pt x="0" y="55880"/>
                    <a:pt x="55880" y="0"/>
                    <a:pt x="124460" y="0"/>
                  </a:cubicBezTo>
                  <a:lnTo>
                    <a:pt x="4374527" y="0"/>
                  </a:lnTo>
                  <a:cubicBezTo>
                    <a:pt x="4443107" y="0"/>
                    <a:pt x="4498987" y="55880"/>
                    <a:pt x="4498987" y="124460"/>
                  </a:cubicBezTo>
                  <a:lnTo>
                    <a:pt x="4498987" y="4857338"/>
                  </a:lnTo>
                  <a:cubicBezTo>
                    <a:pt x="4498987" y="4925918"/>
                    <a:pt x="4443107" y="4981798"/>
                    <a:pt x="4374527" y="4981798"/>
                  </a:cubicBezTo>
                  <a:close/>
                </a:path>
              </a:pathLst>
            </a:custGeom>
            <a:solidFill>
              <a:srgbClr val="FAF9F5"/>
            </a:solidFill>
          </p:spPr>
        </p:sp>
      </p:grpSp>
      <p:grpSp>
        <p:nvGrpSpPr>
          <p:cNvPr id="19" name="Group 19"/>
          <p:cNvGrpSpPr/>
          <p:nvPr/>
        </p:nvGrpSpPr>
        <p:grpSpPr>
          <a:xfrm>
            <a:off x="9553575" y="1657232"/>
            <a:ext cx="8067096" cy="7962900"/>
            <a:chOff x="0" y="0"/>
            <a:chExt cx="4395197" cy="4338427"/>
          </a:xfrm>
        </p:grpSpPr>
        <p:sp>
          <p:nvSpPr>
            <p:cNvPr id="20" name="Freeform 20"/>
            <p:cNvSpPr/>
            <p:nvPr/>
          </p:nvSpPr>
          <p:spPr>
            <a:xfrm>
              <a:off x="0" y="0"/>
              <a:ext cx="4395197" cy="4338427"/>
            </a:xfrm>
            <a:custGeom>
              <a:avLst/>
              <a:gdLst/>
              <a:ahLst/>
              <a:cxnLst/>
              <a:rect l="l" t="t" r="r" b="b"/>
              <a:pathLst>
                <a:path w="4395197" h="4338427">
                  <a:moveTo>
                    <a:pt x="4270737" y="4338427"/>
                  </a:moveTo>
                  <a:lnTo>
                    <a:pt x="124460" y="4338427"/>
                  </a:lnTo>
                  <a:cubicBezTo>
                    <a:pt x="55880" y="4338427"/>
                    <a:pt x="0" y="4282548"/>
                    <a:pt x="0" y="4213968"/>
                  </a:cubicBezTo>
                  <a:lnTo>
                    <a:pt x="0" y="124460"/>
                  </a:lnTo>
                  <a:cubicBezTo>
                    <a:pt x="0" y="55880"/>
                    <a:pt x="55880" y="0"/>
                    <a:pt x="124460" y="0"/>
                  </a:cubicBezTo>
                  <a:lnTo>
                    <a:pt x="4270737" y="0"/>
                  </a:lnTo>
                  <a:cubicBezTo>
                    <a:pt x="4339317" y="0"/>
                    <a:pt x="4395197" y="55880"/>
                    <a:pt x="4395197" y="124460"/>
                  </a:cubicBezTo>
                  <a:lnTo>
                    <a:pt x="4395197" y="4213968"/>
                  </a:lnTo>
                  <a:cubicBezTo>
                    <a:pt x="4395197" y="4282548"/>
                    <a:pt x="4339317" y="4338427"/>
                    <a:pt x="4270737" y="4338427"/>
                  </a:cubicBezTo>
                  <a:close/>
                </a:path>
              </a:pathLst>
            </a:custGeom>
            <a:solidFill>
              <a:srgbClr val="87944D"/>
            </a:solidFill>
          </p:spPr>
        </p:sp>
      </p:grpSp>
      <p:grpSp>
        <p:nvGrpSpPr>
          <p:cNvPr id="21" name="Group 21"/>
          <p:cNvGrpSpPr/>
          <p:nvPr/>
        </p:nvGrpSpPr>
        <p:grpSpPr>
          <a:xfrm>
            <a:off x="9763704" y="1942982"/>
            <a:ext cx="7495596" cy="7391400"/>
            <a:chOff x="0" y="0"/>
            <a:chExt cx="4083826" cy="4027057"/>
          </a:xfrm>
        </p:grpSpPr>
        <p:sp>
          <p:nvSpPr>
            <p:cNvPr id="22" name="Freeform 22"/>
            <p:cNvSpPr/>
            <p:nvPr/>
          </p:nvSpPr>
          <p:spPr>
            <a:xfrm>
              <a:off x="0" y="0"/>
              <a:ext cx="4083826" cy="4027057"/>
            </a:xfrm>
            <a:custGeom>
              <a:avLst/>
              <a:gdLst/>
              <a:ahLst/>
              <a:cxnLst/>
              <a:rect l="l" t="t" r="r" b="b"/>
              <a:pathLst>
                <a:path w="4083826" h="4027057">
                  <a:moveTo>
                    <a:pt x="3959366" y="4027057"/>
                  </a:moveTo>
                  <a:lnTo>
                    <a:pt x="124460" y="4027057"/>
                  </a:lnTo>
                  <a:cubicBezTo>
                    <a:pt x="55880" y="4027057"/>
                    <a:pt x="0" y="3971177"/>
                    <a:pt x="0" y="3902597"/>
                  </a:cubicBezTo>
                  <a:lnTo>
                    <a:pt x="0" y="124460"/>
                  </a:lnTo>
                  <a:cubicBezTo>
                    <a:pt x="0" y="55880"/>
                    <a:pt x="55880" y="0"/>
                    <a:pt x="124460" y="0"/>
                  </a:cubicBezTo>
                  <a:lnTo>
                    <a:pt x="3959366" y="0"/>
                  </a:lnTo>
                  <a:cubicBezTo>
                    <a:pt x="4027946" y="0"/>
                    <a:pt x="4083826" y="55880"/>
                    <a:pt x="4083826" y="124460"/>
                  </a:cubicBezTo>
                  <a:lnTo>
                    <a:pt x="4083826" y="3902597"/>
                  </a:lnTo>
                  <a:cubicBezTo>
                    <a:pt x="4083826" y="3971177"/>
                    <a:pt x="4027946" y="4027057"/>
                    <a:pt x="3959366" y="4027057"/>
                  </a:cubicBezTo>
                  <a:close/>
                </a:path>
              </a:pathLst>
            </a:custGeom>
            <a:solidFill>
              <a:srgbClr val="383838"/>
            </a:solidFill>
          </p:spPr>
        </p:sp>
      </p:grpSp>
      <p:grpSp>
        <p:nvGrpSpPr>
          <p:cNvPr id="23" name="Group 23"/>
          <p:cNvGrpSpPr/>
          <p:nvPr/>
        </p:nvGrpSpPr>
        <p:grpSpPr>
          <a:xfrm>
            <a:off x="16276656" y="919065"/>
            <a:ext cx="400915" cy="400915"/>
            <a:chOff x="0" y="0"/>
            <a:chExt cx="660400" cy="660400"/>
          </a:xfrm>
        </p:grpSpPr>
        <p:sp>
          <p:nvSpPr>
            <p:cNvPr id="24" name="Freeform 2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25" name="Group 25"/>
          <p:cNvGrpSpPr/>
          <p:nvPr/>
        </p:nvGrpSpPr>
        <p:grpSpPr>
          <a:xfrm>
            <a:off x="15619305" y="919065"/>
            <a:ext cx="400915" cy="400915"/>
            <a:chOff x="0" y="0"/>
            <a:chExt cx="660400" cy="660400"/>
          </a:xfrm>
        </p:grpSpPr>
        <p:sp>
          <p:nvSpPr>
            <p:cNvPr id="26" name="Freeform 2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27" name="Group 27"/>
          <p:cNvGrpSpPr/>
          <p:nvPr/>
        </p:nvGrpSpPr>
        <p:grpSpPr>
          <a:xfrm>
            <a:off x="16934006" y="919065"/>
            <a:ext cx="400915" cy="400915"/>
            <a:chOff x="0" y="0"/>
            <a:chExt cx="660400" cy="660400"/>
          </a:xfrm>
        </p:grpSpPr>
        <p:sp>
          <p:nvSpPr>
            <p:cNvPr id="28" name="Freeform 2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pic>
        <p:nvPicPr>
          <p:cNvPr id="29" name="Picture 29"/>
          <p:cNvPicPr>
            <a:picLocks noChangeAspect="1"/>
          </p:cNvPicPr>
          <p:nvPr/>
        </p:nvPicPr>
        <p:blipFill>
          <a:blip r:embed="rId4"/>
          <a:srcRect/>
          <a:stretch>
            <a:fillRect/>
          </a:stretch>
        </p:blipFill>
        <p:spPr>
          <a:xfrm>
            <a:off x="1125193" y="4301730"/>
            <a:ext cx="5804182" cy="1832252"/>
          </a:xfrm>
          <a:prstGeom prst="rect">
            <a:avLst/>
          </a:prstGeom>
        </p:spPr>
      </p:pic>
      <p:pic>
        <p:nvPicPr>
          <p:cNvPr id="30" name="Picture 30"/>
          <p:cNvPicPr>
            <a:picLocks noChangeAspect="1"/>
          </p:cNvPicPr>
          <p:nvPr/>
        </p:nvPicPr>
        <p:blipFill>
          <a:blip r:embed="rId5"/>
          <a:srcRect/>
          <a:stretch>
            <a:fillRect/>
          </a:stretch>
        </p:blipFill>
        <p:spPr>
          <a:xfrm>
            <a:off x="1028700" y="3085063"/>
            <a:ext cx="4250981" cy="1125260"/>
          </a:xfrm>
          <a:prstGeom prst="rect">
            <a:avLst/>
          </a:prstGeom>
        </p:spPr>
      </p:pic>
      <p:pic>
        <p:nvPicPr>
          <p:cNvPr id="31" name="Picture 31"/>
          <p:cNvPicPr>
            <a:picLocks noChangeAspect="1"/>
          </p:cNvPicPr>
          <p:nvPr/>
        </p:nvPicPr>
        <p:blipFill>
          <a:blip r:embed="rId6"/>
          <a:srcRect/>
          <a:stretch>
            <a:fillRect/>
          </a:stretch>
        </p:blipFill>
        <p:spPr>
          <a:xfrm>
            <a:off x="1211722" y="6229232"/>
            <a:ext cx="4951969" cy="821417"/>
          </a:xfrm>
          <a:prstGeom prst="rect">
            <a:avLst/>
          </a:prstGeom>
        </p:spPr>
      </p:pic>
      <p:pic>
        <p:nvPicPr>
          <p:cNvPr id="33" name="Picture 33"/>
          <p:cNvPicPr>
            <a:picLocks noChangeAspect="1"/>
          </p:cNvPicPr>
          <p:nvPr/>
        </p:nvPicPr>
        <p:blipFill>
          <a:blip r:embed="rId7"/>
          <a:srcRect/>
          <a:stretch>
            <a:fillRect/>
          </a:stretch>
        </p:blipFill>
        <p:spPr>
          <a:xfrm>
            <a:off x="1211722" y="3647693"/>
            <a:ext cx="1345292" cy="361422"/>
          </a:xfrm>
          <a:prstGeom prst="rect">
            <a:avLst/>
          </a:prstGeom>
        </p:spPr>
      </p:pic>
      <p:pic>
        <p:nvPicPr>
          <p:cNvPr id="34" name="Picture 34"/>
          <p:cNvPicPr>
            <a:picLocks noChangeAspect="1"/>
          </p:cNvPicPr>
          <p:nvPr/>
        </p:nvPicPr>
        <p:blipFill>
          <a:blip r:embed="rId8"/>
          <a:srcRect/>
          <a:stretch>
            <a:fillRect/>
          </a:stretch>
        </p:blipFill>
        <p:spPr>
          <a:xfrm>
            <a:off x="1211722" y="4301730"/>
            <a:ext cx="2842750" cy="803709"/>
          </a:xfrm>
          <a:prstGeom prst="rect">
            <a:avLst/>
          </a:prstGeom>
        </p:spPr>
      </p:pic>
      <p:pic>
        <p:nvPicPr>
          <p:cNvPr id="35" name="Picture 35"/>
          <p:cNvPicPr>
            <a:picLocks noChangeAspect="1"/>
          </p:cNvPicPr>
          <p:nvPr/>
        </p:nvPicPr>
        <p:blipFill>
          <a:blip r:embed="rId9"/>
          <a:srcRect/>
          <a:stretch>
            <a:fillRect/>
          </a:stretch>
        </p:blipFill>
        <p:spPr>
          <a:xfrm>
            <a:off x="1272317" y="5400714"/>
            <a:ext cx="1224101" cy="728263"/>
          </a:xfrm>
          <a:prstGeom prst="rect">
            <a:avLst/>
          </a:prstGeom>
        </p:spPr>
      </p:pic>
      <p:pic>
        <p:nvPicPr>
          <p:cNvPr id="51" name="Picture 50">
            <a:extLst>
              <a:ext uri="{FF2B5EF4-FFF2-40B4-BE49-F238E27FC236}">
                <a16:creationId xmlns:a16="http://schemas.microsoft.com/office/drawing/2014/main" id="{D4448012-94DF-71E8-EE33-E274ABE000FF}"/>
              </a:ext>
            </a:extLst>
          </p:cNvPr>
          <p:cNvPicPr>
            <a:picLocks noChangeAspect="1"/>
          </p:cNvPicPr>
          <p:nvPr/>
        </p:nvPicPr>
        <p:blipFill rotWithShape="1">
          <a:blip r:embed="rId10">
            <a:extLst>
              <a:ext uri="{28A0092B-C50C-407E-A947-70E740481C1C}">
                <a14:useLocalDpi xmlns:a14="http://schemas.microsoft.com/office/drawing/2010/main" val="0"/>
              </a:ext>
            </a:extLst>
          </a:blip>
          <a:srcRect l="-417" t="4566" r="1864" b="3785"/>
          <a:stretch/>
        </p:blipFill>
        <p:spPr>
          <a:xfrm>
            <a:off x="1254745" y="7237890"/>
            <a:ext cx="4155456" cy="989351"/>
          </a:xfrm>
          <a:prstGeom prst="rect">
            <a:avLst/>
          </a:prstGeom>
        </p:spPr>
      </p:pic>
      <p:pic>
        <p:nvPicPr>
          <p:cNvPr id="36" name="Picture 36"/>
          <p:cNvPicPr>
            <a:picLocks noChangeAspect="1"/>
          </p:cNvPicPr>
          <p:nvPr/>
        </p:nvPicPr>
        <p:blipFill>
          <a:blip r:embed="rId11"/>
          <a:srcRect/>
          <a:stretch>
            <a:fillRect/>
          </a:stretch>
        </p:blipFill>
        <p:spPr>
          <a:xfrm>
            <a:off x="1254744" y="6638807"/>
            <a:ext cx="1259246" cy="328499"/>
          </a:xfrm>
          <a:prstGeom prst="rect">
            <a:avLst/>
          </a:prstGeom>
        </p:spPr>
      </p:pic>
      <p:pic>
        <p:nvPicPr>
          <p:cNvPr id="37" name="Picture 37"/>
          <p:cNvPicPr>
            <a:picLocks noChangeAspect="1"/>
          </p:cNvPicPr>
          <p:nvPr/>
        </p:nvPicPr>
        <p:blipFill>
          <a:blip r:embed="rId12"/>
          <a:srcRect/>
          <a:stretch>
            <a:fillRect/>
          </a:stretch>
        </p:blipFill>
        <p:spPr>
          <a:xfrm>
            <a:off x="1211722" y="7345924"/>
            <a:ext cx="3084750" cy="756066"/>
          </a:xfrm>
          <a:prstGeom prst="rect">
            <a:avLst/>
          </a:prstGeom>
        </p:spPr>
      </p:pic>
      <p:pic>
        <p:nvPicPr>
          <p:cNvPr id="53" name="Picture 52">
            <a:extLst>
              <a:ext uri="{FF2B5EF4-FFF2-40B4-BE49-F238E27FC236}">
                <a16:creationId xmlns:a16="http://schemas.microsoft.com/office/drawing/2014/main" id="{0231F87C-577F-59F6-96AA-863C11859078}"/>
              </a:ext>
            </a:extLst>
          </p:cNvPr>
          <p:cNvPicPr>
            <a:picLocks noChangeAspect="1"/>
          </p:cNvPicPr>
          <p:nvPr/>
        </p:nvPicPr>
        <p:blipFill>
          <a:blip r:embed="rId13">
            <a:duotone>
              <a:prstClr val="black"/>
              <a:srgbClr val="F4F5F5">
                <a:tint val="45000"/>
                <a:satMod val="400000"/>
              </a:srgbClr>
            </a:duotone>
            <a:extLst>
              <a:ext uri="{28A0092B-C50C-407E-A947-70E740481C1C}">
                <a14:useLocalDpi xmlns:a14="http://schemas.microsoft.com/office/drawing/2010/main" val="0"/>
              </a:ext>
            </a:extLst>
          </a:blip>
          <a:stretch>
            <a:fillRect/>
          </a:stretch>
        </p:blipFill>
        <p:spPr>
          <a:xfrm>
            <a:off x="1211722" y="8275358"/>
            <a:ext cx="5359400" cy="889000"/>
          </a:xfrm>
          <a:prstGeom prst="rect">
            <a:avLst/>
          </a:prstGeom>
        </p:spPr>
      </p:pic>
      <p:pic>
        <p:nvPicPr>
          <p:cNvPr id="38" name="Picture 38"/>
          <p:cNvPicPr>
            <a:picLocks noChangeAspect="1"/>
          </p:cNvPicPr>
          <p:nvPr/>
        </p:nvPicPr>
        <p:blipFill>
          <a:blip r:embed="rId14"/>
          <a:srcRect/>
          <a:stretch>
            <a:fillRect/>
          </a:stretch>
        </p:blipFill>
        <p:spPr>
          <a:xfrm>
            <a:off x="1254744" y="8397265"/>
            <a:ext cx="1102696" cy="767093"/>
          </a:xfrm>
          <a:prstGeom prst="rect">
            <a:avLst/>
          </a:prstGeom>
        </p:spPr>
      </p:pic>
      <p:pic>
        <p:nvPicPr>
          <p:cNvPr id="39" name="Picture 39"/>
          <p:cNvPicPr>
            <a:picLocks noChangeAspect="1"/>
          </p:cNvPicPr>
          <p:nvPr/>
        </p:nvPicPr>
        <p:blipFill>
          <a:blip r:embed="rId15"/>
          <a:srcRect r="704" b="1557"/>
          <a:stretch>
            <a:fillRect/>
          </a:stretch>
        </p:blipFill>
        <p:spPr>
          <a:xfrm>
            <a:off x="9829612" y="2419151"/>
            <a:ext cx="7377334" cy="6338758"/>
          </a:xfrm>
          <a:prstGeom prst="rect">
            <a:avLst/>
          </a:prstGeom>
        </p:spPr>
      </p:pic>
      <p:sp>
        <p:nvSpPr>
          <p:cNvPr id="40" name="TextBox 40"/>
          <p:cNvSpPr txBox="1"/>
          <p:nvPr/>
        </p:nvSpPr>
        <p:spPr>
          <a:xfrm>
            <a:off x="1389620" y="2018906"/>
            <a:ext cx="5740213" cy="563880"/>
          </a:xfrm>
          <a:prstGeom prst="rect">
            <a:avLst/>
          </a:prstGeom>
        </p:spPr>
        <p:txBody>
          <a:bodyPr lIns="0" tIns="0" rIns="0" bIns="0" rtlCol="0" anchor="t">
            <a:spAutoFit/>
          </a:bodyPr>
          <a:lstStyle/>
          <a:p>
            <a:pPr>
              <a:lnSpc>
                <a:spcPts val="4620"/>
              </a:lnSpc>
              <a:spcBef>
                <a:spcPct val="0"/>
              </a:spcBef>
            </a:pPr>
            <a:r>
              <a:rPr lang="en-US" sz="3300" dirty="0" err="1">
                <a:solidFill>
                  <a:srgbClr val="1D1D1B"/>
                </a:solidFill>
                <a:latin typeface="Nunito"/>
              </a:rPr>
              <a:t>matriks</a:t>
            </a:r>
            <a:r>
              <a:rPr lang="en-US" sz="3300" dirty="0">
                <a:solidFill>
                  <a:srgbClr val="1D1D1B"/>
                </a:solidFill>
                <a:latin typeface="Nunito"/>
              </a:rPr>
              <a:t> L dan U</a:t>
            </a:r>
          </a:p>
        </p:txBody>
      </p:sp>
      <p:sp>
        <p:nvSpPr>
          <p:cNvPr id="41" name="TextBox 41"/>
          <p:cNvSpPr txBox="1"/>
          <p:nvPr/>
        </p:nvSpPr>
        <p:spPr>
          <a:xfrm>
            <a:off x="9905233" y="928705"/>
            <a:ext cx="5568074" cy="448310"/>
          </a:xfrm>
          <a:prstGeom prst="rect">
            <a:avLst/>
          </a:prstGeom>
        </p:spPr>
        <p:txBody>
          <a:bodyPr lIns="0" tIns="0" rIns="0" bIns="0" rtlCol="0" anchor="t">
            <a:spAutoFit/>
          </a:bodyPr>
          <a:lstStyle/>
          <a:p>
            <a:pPr>
              <a:lnSpc>
                <a:spcPts val="3400"/>
              </a:lnSpc>
            </a:pPr>
            <a:r>
              <a:rPr lang="en-US" sz="3400">
                <a:solidFill>
                  <a:srgbClr val="1D1D1B"/>
                </a:solidFill>
                <a:latin typeface="Nunito Bold"/>
              </a:rPr>
              <a:t>Hasil Dekomposisi LU</a:t>
            </a:r>
          </a:p>
        </p:txBody>
      </p:sp>
      <p:sp>
        <p:nvSpPr>
          <p:cNvPr id="42" name="TextBox 42"/>
          <p:cNvSpPr txBox="1"/>
          <p:nvPr/>
        </p:nvSpPr>
        <p:spPr>
          <a:xfrm>
            <a:off x="1374788" y="2001124"/>
            <a:ext cx="5740213" cy="563880"/>
          </a:xfrm>
          <a:prstGeom prst="rect">
            <a:avLst/>
          </a:prstGeom>
        </p:spPr>
        <p:txBody>
          <a:bodyPr lIns="0" tIns="0" rIns="0" bIns="0" rtlCol="0" anchor="t">
            <a:spAutoFit/>
          </a:bodyPr>
          <a:lstStyle/>
          <a:p>
            <a:pPr>
              <a:lnSpc>
                <a:spcPts val="4620"/>
              </a:lnSpc>
              <a:spcBef>
                <a:spcPct val="0"/>
              </a:spcBef>
            </a:pPr>
            <a:r>
              <a:rPr lang="en-US" sz="3300" dirty="0">
                <a:solidFill>
                  <a:srgbClr val="1D1D1B"/>
                </a:solidFill>
                <a:latin typeface="Nunito"/>
              </a:rPr>
              <a:t>backward substitution</a:t>
            </a:r>
          </a:p>
        </p:txBody>
      </p:sp>
      <p:sp>
        <p:nvSpPr>
          <p:cNvPr id="43" name="TextBox 43"/>
          <p:cNvSpPr txBox="1"/>
          <p:nvPr/>
        </p:nvSpPr>
        <p:spPr>
          <a:xfrm>
            <a:off x="1397036" y="2018906"/>
            <a:ext cx="5740213" cy="563880"/>
          </a:xfrm>
          <a:prstGeom prst="rect">
            <a:avLst/>
          </a:prstGeom>
        </p:spPr>
        <p:txBody>
          <a:bodyPr lIns="0" tIns="0" rIns="0" bIns="0" rtlCol="0" anchor="t">
            <a:spAutoFit/>
          </a:bodyPr>
          <a:lstStyle/>
          <a:p>
            <a:pPr>
              <a:lnSpc>
                <a:spcPts val="4620"/>
              </a:lnSpc>
              <a:spcBef>
                <a:spcPct val="0"/>
              </a:spcBef>
            </a:pPr>
            <a:r>
              <a:rPr lang="en-US" sz="3300" dirty="0">
                <a:solidFill>
                  <a:srgbClr val="1D1D1B"/>
                </a:solidFill>
                <a:latin typeface="Nunito"/>
              </a:rPr>
              <a:t>forward substitution</a:t>
            </a:r>
          </a:p>
        </p:txBody>
      </p:sp>
      <p:grpSp>
        <p:nvGrpSpPr>
          <p:cNvPr id="44" name="Group 44"/>
          <p:cNvGrpSpPr/>
          <p:nvPr/>
        </p:nvGrpSpPr>
        <p:grpSpPr>
          <a:xfrm>
            <a:off x="13804063" y="9223171"/>
            <a:ext cx="4031398" cy="732532"/>
            <a:chOff x="0" y="0"/>
            <a:chExt cx="1061767" cy="192930"/>
          </a:xfrm>
        </p:grpSpPr>
        <p:sp>
          <p:nvSpPr>
            <p:cNvPr id="45" name="Freeform 45"/>
            <p:cNvSpPr/>
            <p:nvPr/>
          </p:nvSpPr>
          <p:spPr>
            <a:xfrm>
              <a:off x="0" y="0"/>
              <a:ext cx="1061767" cy="192930"/>
            </a:xfrm>
            <a:custGeom>
              <a:avLst/>
              <a:gdLst/>
              <a:ahLst/>
              <a:cxnLst/>
              <a:rect l="l" t="t" r="r" b="b"/>
              <a:pathLst>
                <a:path w="1061767" h="192930">
                  <a:moveTo>
                    <a:pt x="96465" y="0"/>
                  </a:moveTo>
                  <a:lnTo>
                    <a:pt x="965302" y="0"/>
                  </a:lnTo>
                  <a:cubicBezTo>
                    <a:pt x="990886" y="0"/>
                    <a:pt x="1015423" y="10163"/>
                    <a:pt x="1033513" y="28254"/>
                  </a:cubicBezTo>
                  <a:cubicBezTo>
                    <a:pt x="1051604" y="46345"/>
                    <a:pt x="1061767" y="70881"/>
                    <a:pt x="1061767" y="96465"/>
                  </a:cubicBezTo>
                  <a:lnTo>
                    <a:pt x="1061767" y="96465"/>
                  </a:lnTo>
                  <a:cubicBezTo>
                    <a:pt x="1061767" y="149741"/>
                    <a:pt x="1018578" y="192930"/>
                    <a:pt x="965302" y="192930"/>
                  </a:cubicBezTo>
                  <a:lnTo>
                    <a:pt x="96465" y="192930"/>
                  </a:lnTo>
                  <a:cubicBezTo>
                    <a:pt x="43189" y="192930"/>
                    <a:pt x="0" y="149741"/>
                    <a:pt x="0" y="96465"/>
                  </a:cubicBezTo>
                  <a:lnTo>
                    <a:pt x="0" y="96465"/>
                  </a:lnTo>
                  <a:cubicBezTo>
                    <a:pt x="0" y="43189"/>
                    <a:pt x="43189" y="0"/>
                    <a:pt x="96465" y="0"/>
                  </a:cubicBezTo>
                  <a:close/>
                </a:path>
              </a:pathLst>
            </a:custGeom>
            <a:solidFill>
              <a:srgbClr val="92CEE4"/>
            </a:solidFill>
            <a:ln w="57150">
              <a:solidFill>
                <a:srgbClr val="D1D99F"/>
              </a:solidFill>
            </a:ln>
          </p:spPr>
        </p:sp>
        <p:sp>
          <p:nvSpPr>
            <p:cNvPr id="46" name="TextBox 4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47" name="TextBox 47"/>
          <p:cNvSpPr txBox="1"/>
          <p:nvPr/>
        </p:nvSpPr>
        <p:spPr>
          <a:xfrm>
            <a:off x="14004022" y="9430602"/>
            <a:ext cx="3631481" cy="248359"/>
          </a:xfrm>
          <a:prstGeom prst="rect">
            <a:avLst/>
          </a:prstGeom>
        </p:spPr>
        <p:txBody>
          <a:bodyPr lIns="0" tIns="0" rIns="0" bIns="0" rtlCol="0" anchor="t">
            <a:spAutoFit/>
          </a:bodyPr>
          <a:lstStyle/>
          <a:p>
            <a:pPr algn="ctr">
              <a:lnSpc>
                <a:spcPts val="2060"/>
              </a:lnSpc>
            </a:pPr>
            <a:r>
              <a:rPr lang="en-US" sz="1472" u="sng">
                <a:solidFill>
                  <a:srgbClr val="383838"/>
                </a:solidFill>
                <a:latin typeface="Canva Sans Bold"/>
                <a:hlinkClick r:id="rId16" tooltip="https://bit.ly/SourceCodeProjectTeam2"/>
              </a:rPr>
              <a:t>https</a:t>
            </a:r>
            <a:r>
              <a:rPr lang="en-US" sz="1472">
                <a:solidFill>
                  <a:srgbClr val="383838"/>
                </a:solidFill>
                <a:latin typeface="Canva Sans Bold"/>
              </a:rPr>
              <a:t>://bit.ly/SourceCodeProjectTeam2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43"/>
                                        </p:tgtEl>
                                      </p:cBhvr>
                                    </p:animEffect>
                                    <p:set>
                                      <p:cBhvr>
                                        <p:cTn id="45" dur="1" fill="hold">
                                          <p:stCondLst>
                                            <p:cond delay="499"/>
                                          </p:stCondLst>
                                        </p:cTn>
                                        <p:tgtEl>
                                          <p:spTgt spid="4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3" grpId="0"/>
      <p:bldP spid="4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24" t="25114" r="8244" b="41682"/>
          <a:stretch>
            <a:fillRect/>
          </a:stretch>
        </p:blipFill>
        <p:spPr>
          <a:xfrm>
            <a:off x="0" y="0"/>
            <a:ext cx="18288000" cy="10287000"/>
          </a:xfrm>
          <a:prstGeom prst="rect">
            <a:avLst/>
          </a:prstGeom>
        </p:spPr>
      </p:pic>
      <p:grpSp>
        <p:nvGrpSpPr>
          <p:cNvPr id="3" name="Group 3"/>
          <p:cNvGrpSpPr/>
          <p:nvPr/>
        </p:nvGrpSpPr>
        <p:grpSpPr>
          <a:xfrm>
            <a:off x="589579" y="571735"/>
            <a:ext cx="17123233" cy="9143765"/>
            <a:chOff x="0" y="0"/>
            <a:chExt cx="9329252" cy="4981798"/>
          </a:xfrm>
        </p:grpSpPr>
        <p:sp>
          <p:nvSpPr>
            <p:cNvPr id="4" name="Freeform 4"/>
            <p:cNvSpPr/>
            <p:nvPr/>
          </p:nvSpPr>
          <p:spPr>
            <a:xfrm>
              <a:off x="0" y="0"/>
              <a:ext cx="9329252" cy="4981798"/>
            </a:xfrm>
            <a:custGeom>
              <a:avLst/>
              <a:gdLst/>
              <a:ahLst/>
              <a:cxnLst/>
              <a:rect l="l" t="t" r="r" b="b"/>
              <a:pathLst>
                <a:path w="9329252" h="4981798">
                  <a:moveTo>
                    <a:pt x="9204792" y="4981798"/>
                  </a:moveTo>
                  <a:lnTo>
                    <a:pt x="124460" y="4981798"/>
                  </a:lnTo>
                  <a:cubicBezTo>
                    <a:pt x="55880" y="4981798"/>
                    <a:pt x="0" y="4925918"/>
                    <a:pt x="0" y="4857338"/>
                  </a:cubicBezTo>
                  <a:lnTo>
                    <a:pt x="0" y="124460"/>
                  </a:lnTo>
                  <a:cubicBezTo>
                    <a:pt x="0" y="55880"/>
                    <a:pt x="55880" y="0"/>
                    <a:pt x="124460" y="0"/>
                  </a:cubicBezTo>
                  <a:lnTo>
                    <a:pt x="9204792" y="0"/>
                  </a:lnTo>
                  <a:cubicBezTo>
                    <a:pt x="9273372" y="0"/>
                    <a:pt x="9329252" y="55880"/>
                    <a:pt x="9329252" y="124460"/>
                  </a:cubicBezTo>
                  <a:lnTo>
                    <a:pt x="9329252" y="4857338"/>
                  </a:lnTo>
                  <a:cubicBezTo>
                    <a:pt x="9329252" y="4925918"/>
                    <a:pt x="9273372" y="4981798"/>
                    <a:pt x="9204792" y="4981798"/>
                  </a:cubicBezTo>
                  <a:close/>
                </a:path>
              </a:pathLst>
            </a:custGeom>
            <a:solidFill>
              <a:srgbClr val="FAF9F5"/>
            </a:solidFill>
          </p:spPr>
        </p:sp>
      </p:grpSp>
      <p:grpSp>
        <p:nvGrpSpPr>
          <p:cNvPr id="5" name="Group 5"/>
          <p:cNvGrpSpPr/>
          <p:nvPr/>
        </p:nvGrpSpPr>
        <p:grpSpPr>
          <a:xfrm>
            <a:off x="1778668" y="822689"/>
            <a:ext cx="4339324" cy="1212121"/>
            <a:chOff x="0" y="0"/>
            <a:chExt cx="2364194" cy="660400"/>
          </a:xfrm>
        </p:grpSpPr>
        <p:sp>
          <p:nvSpPr>
            <p:cNvPr id="6" name="Freeform 6"/>
            <p:cNvSpPr/>
            <p:nvPr/>
          </p:nvSpPr>
          <p:spPr>
            <a:xfrm>
              <a:off x="0" y="0"/>
              <a:ext cx="2364194" cy="660400"/>
            </a:xfrm>
            <a:custGeom>
              <a:avLst/>
              <a:gdLst/>
              <a:ahLst/>
              <a:cxnLst/>
              <a:rect l="l" t="t" r="r" b="b"/>
              <a:pathLst>
                <a:path w="2364194" h="660400">
                  <a:moveTo>
                    <a:pt x="2239734" y="660400"/>
                  </a:moveTo>
                  <a:lnTo>
                    <a:pt x="124460" y="660400"/>
                  </a:lnTo>
                  <a:cubicBezTo>
                    <a:pt x="55880" y="660400"/>
                    <a:pt x="0" y="604520"/>
                    <a:pt x="0" y="535940"/>
                  </a:cubicBezTo>
                  <a:lnTo>
                    <a:pt x="0" y="124460"/>
                  </a:lnTo>
                  <a:cubicBezTo>
                    <a:pt x="0" y="55880"/>
                    <a:pt x="55880" y="0"/>
                    <a:pt x="124460" y="0"/>
                  </a:cubicBezTo>
                  <a:lnTo>
                    <a:pt x="2239734" y="0"/>
                  </a:lnTo>
                  <a:cubicBezTo>
                    <a:pt x="2308314" y="0"/>
                    <a:pt x="2364194" y="55880"/>
                    <a:pt x="2364194" y="124460"/>
                  </a:cubicBezTo>
                  <a:lnTo>
                    <a:pt x="2364194" y="535940"/>
                  </a:lnTo>
                  <a:cubicBezTo>
                    <a:pt x="2364194" y="604520"/>
                    <a:pt x="2308314" y="660400"/>
                    <a:pt x="2239734" y="660400"/>
                  </a:cubicBezTo>
                  <a:close/>
                </a:path>
              </a:pathLst>
            </a:custGeom>
            <a:solidFill>
              <a:srgbClr val="EFBF6E"/>
            </a:solidFill>
          </p:spPr>
        </p:sp>
      </p:grpSp>
      <p:grpSp>
        <p:nvGrpSpPr>
          <p:cNvPr id="7" name="Group 7"/>
          <p:cNvGrpSpPr/>
          <p:nvPr/>
        </p:nvGrpSpPr>
        <p:grpSpPr>
          <a:xfrm>
            <a:off x="6263584" y="822689"/>
            <a:ext cx="1212121" cy="1212121"/>
            <a:chOff x="0" y="0"/>
            <a:chExt cx="660400" cy="660400"/>
          </a:xfrm>
        </p:grpSpPr>
        <p:sp>
          <p:nvSpPr>
            <p:cNvPr id="8" name="Freeform 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9" name="Group 9"/>
          <p:cNvGrpSpPr/>
          <p:nvPr/>
        </p:nvGrpSpPr>
        <p:grpSpPr>
          <a:xfrm>
            <a:off x="684829" y="1657350"/>
            <a:ext cx="16932733" cy="7962900"/>
            <a:chOff x="0" y="0"/>
            <a:chExt cx="9225462" cy="4338427"/>
          </a:xfrm>
        </p:grpSpPr>
        <p:sp>
          <p:nvSpPr>
            <p:cNvPr id="10" name="Freeform 10"/>
            <p:cNvSpPr/>
            <p:nvPr/>
          </p:nvSpPr>
          <p:spPr>
            <a:xfrm>
              <a:off x="0" y="0"/>
              <a:ext cx="9225462" cy="4338427"/>
            </a:xfrm>
            <a:custGeom>
              <a:avLst/>
              <a:gdLst/>
              <a:ahLst/>
              <a:cxnLst/>
              <a:rect l="l" t="t" r="r" b="b"/>
              <a:pathLst>
                <a:path w="9225462" h="4338427">
                  <a:moveTo>
                    <a:pt x="9101002" y="4338427"/>
                  </a:moveTo>
                  <a:lnTo>
                    <a:pt x="124460" y="4338427"/>
                  </a:lnTo>
                  <a:cubicBezTo>
                    <a:pt x="55880" y="4338427"/>
                    <a:pt x="0" y="4282548"/>
                    <a:pt x="0" y="4213968"/>
                  </a:cubicBezTo>
                  <a:lnTo>
                    <a:pt x="0" y="124460"/>
                  </a:lnTo>
                  <a:cubicBezTo>
                    <a:pt x="0" y="55880"/>
                    <a:pt x="55880" y="0"/>
                    <a:pt x="124460" y="0"/>
                  </a:cubicBezTo>
                  <a:lnTo>
                    <a:pt x="9101002" y="0"/>
                  </a:lnTo>
                  <a:cubicBezTo>
                    <a:pt x="9169582" y="0"/>
                    <a:pt x="9225462" y="55880"/>
                    <a:pt x="9225462" y="124460"/>
                  </a:cubicBezTo>
                  <a:lnTo>
                    <a:pt x="9225462" y="4213968"/>
                  </a:lnTo>
                  <a:cubicBezTo>
                    <a:pt x="9225462" y="4282548"/>
                    <a:pt x="9169582" y="4338427"/>
                    <a:pt x="9101002" y="4338427"/>
                  </a:cubicBezTo>
                  <a:close/>
                </a:path>
              </a:pathLst>
            </a:custGeom>
            <a:solidFill>
              <a:srgbClr val="EFBF6E"/>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1418" y="860789"/>
            <a:ext cx="606061" cy="606061"/>
          </a:xfrm>
          <a:prstGeom prst="rect">
            <a:avLst/>
          </a:prstGeom>
        </p:spPr>
      </p:pic>
      <p:grpSp>
        <p:nvGrpSpPr>
          <p:cNvPr id="12" name="Group 12"/>
          <p:cNvGrpSpPr/>
          <p:nvPr/>
        </p:nvGrpSpPr>
        <p:grpSpPr>
          <a:xfrm>
            <a:off x="1028700" y="1969856"/>
            <a:ext cx="14596178" cy="803358"/>
            <a:chOff x="0" y="0"/>
            <a:chExt cx="17505273" cy="963471"/>
          </a:xfrm>
        </p:grpSpPr>
        <p:sp>
          <p:nvSpPr>
            <p:cNvPr id="13" name="Freeform 13"/>
            <p:cNvSpPr/>
            <p:nvPr/>
          </p:nvSpPr>
          <p:spPr>
            <a:xfrm>
              <a:off x="0" y="0"/>
              <a:ext cx="17506542" cy="963471"/>
            </a:xfrm>
            <a:custGeom>
              <a:avLst/>
              <a:gdLst/>
              <a:ahLst/>
              <a:cxnLst/>
              <a:rect l="l" t="t" r="r" b="b"/>
              <a:pathLst>
                <a:path w="17506542" h="963471">
                  <a:moveTo>
                    <a:pt x="16952823" y="963471"/>
                  </a:moveTo>
                  <a:lnTo>
                    <a:pt x="553720" y="963471"/>
                  </a:lnTo>
                  <a:cubicBezTo>
                    <a:pt x="247650" y="963471"/>
                    <a:pt x="0" y="747748"/>
                    <a:pt x="0" y="482275"/>
                  </a:cubicBezTo>
                  <a:cubicBezTo>
                    <a:pt x="0" y="215697"/>
                    <a:pt x="247650" y="0"/>
                    <a:pt x="553720" y="0"/>
                  </a:cubicBezTo>
                  <a:lnTo>
                    <a:pt x="16952823" y="0"/>
                  </a:lnTo>
                  <a:cubicBezTo>
                    <a:pt x="17258892" y="0"/>
                    <a:pt x="17506542" y="215697"/>
                    <a:pt x="17506542" y="482275"/>
                  </a:cubicBezTo>
                  <a:cubicBezTo>
                    <a:pt x="17505273" y="747748"/>
                    <a:pt x="17257623" y="963471"/>
                    <a:pt x="16952823" y="963471"/>
                  </a:cubicBezTo>
                  <a:close/>
                </a:path>
              </a:pathLst>
            </a:custGeom>
            <a:solidFill>
              <a:srgbClr val="FAF9F5"/>
            </a:solidFill>
          </p:spPr>
        </p:sp>
      </p:grpSp>
      <p:grpSp>
        <p:nvGrpSpPr>
          <p:cNvPr id="14" name="Group 14"/>
          <p:cNvGrpSpPr/>
          <p:nvPr/>
        </p:nvGrpSpPr>
        <p:grpSpPr>
          <a:xfrm>
            <a:off x="1028700" y="3067050"/>
            <a:ext cx="16244990" cy="6248400"/>
            <a:chOff x="0" y="0"/>
            <a:chExt cx="8850759" cy="3404316"/>
          </a:xfrm>
        </p:grpSpPr>
        <p:sp>
          <p:nvSpPr>
            <p:cNvPr id="15" name="Freeform 15"/>
            <p:cNvSpPr/>
            <p:nvPr/>
          </p:nvSpPr>
          <p:spPr>
            <a:xfrm>
              <a:off x="0" y="0"/>
              <a:ext cx="8850759" cy="3404316"/>
            </a:xfrm>
            <a:custGeom>
              <a:avLst/>
              <a:gdLst/>
              <a:ahLst/>
              <a:cxnLst/>
              <a:rect l="l" t="t" r="r" b="b"/>
              <a:pathLst>
                <a:path w="8850759" h="3404316">
                  <a:moveTo>
                    <a:pt x="8726299" y="3404316"/>
                  </a:moveTo>
                  <a:lnTo>
                    <a:pt x="124460" y="3404316"/>
                  </a:lnTo>
                  <a:cubicBezTo>
                    <a:pt x="55880" y="3404316"/>
                    <a:pt x="0" y="3348436"/>
                    <a:pt x="0" y="3279856"/>
                  </a:cubicBezTo>
                  <a:lnTo>
                    <a:pt x="0" y="124460"/>
                  </a:lnTo>
                  <a:cubicBezTo>
                    <a:pt x="0" y="55880"/>
                    <a:pt x="55880" y="0"/>
                    <a:pt x="124460" y="0"/>
                  </a:cubicBezTo>
                  <a:lnTo>
                    <a:pt x="8726299" y="0"/>
                  </a:lnTo>
                  <a:cubicBezTo>
                    <a:pt x="8794879" y="0"/>
                    <a:pt x="8850759" y="55880"/>
                    <a:pt x="8850759" y="124460"/>
                  </a:cubicBezTo>
                  <a:lnTo>
                    <a:pt x="8850759" y="3279856"/>
                  </a:lnTo>
                  <a:cubicBezTo>
                    <a:pt x="8850759" y="3348436"/>
                    <a:pt x="8794879" y="3404316"/>
                    <a:pt x="8726299" y="3404316"/>
                  </a:cubicBezTo>
                  <a:close/>
                </a:path>
              </a:pathLst>
            </a:custGeom>
            <a:solidFill>
              <a:srgbClr val="FAF9F5"/>
            </a:solidFill>
          </p:spPr>
        </p:sp>
      </p:grpSp>
      <p:grpSp>
        <p:nvGrpSpPr>
          <p:cNvPr id="16" name="Group 16"/>
          <p:cNvGrpSpPr/>
          <p:nvPr/>
        </p:nvGrpSpPr>
        <p:grpSpPr>
          <a:xfrm>
            <a:off x="16098473" y="860789"/>
            <a:ext cx="506933" cy="506933"/>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8" name="Group 18"/>
          <p:cNvGrpSpPr/>
          <p:nvPr/>
        </p:nvGrpSpPr>
        <p:grpSpPr>
          <a:xfrm>
            <a:off x="15371411" y="860789"/>
            <a:ext cx="506933" cy="506933"/>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0" name="Group 20"/>
          <p:cNvGrpSpPr/>
          <p:nvPr/>
        </p:nvGrpSpPr>
        <p:grpSpPr>
          <a:xfrm>
            <a:off x="16825535" y="860789"/>
            <a:ext cx="506933" cy="506933"/>
            <a:chOff x="0" y="0"/>
            <a:chExt cx="660400" cy="660400"/>
          </a:xfrm>
        </p:grpSpPr>
        <p:sp>
          <p:nvSpPr>
            <p:cNvPr id="21" name="Freeform 2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707823" y="2133409"/>
            <a:ext cx="476250" cy="476250"/>
          </a:xfrm>
          <a:prstGeom prst="rect">
            <a:avLst/>
          </a:prstGeom>
        </p:spPr>
      </p:pic>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330650" y="2143100"/>
            <a:ext cx="587613" cy="456869"/>
          </a:xfrm>
          <a:prstGeom prst="rect">
            <a:avLst/>
          </a:prstGeom>
        </p:spPr>
      </p:pic>
      <p:grpSp>
        <p:nvGrpSpPr>
          <p:cNvPr id="24" name="Group 24"/>
          <p:cNvGrpSpPr/>
          <p:nvPr/>
        </p:nvGrpSpPr>
        <p:grpSpPr>
          <a:xfrm>
            <a:off x="9370784" y="3373288"/>
            <a:ext cx="7674340" cy="5577037"/>
            <a:chOff x="0" y="0"/>
            <a:chExt cx="4181211" cy="3038538"/>
          </a:xfrm>
        </p:grpSpPr>
        <p:sp>
          <p:nvSpPr>
            <p:cNvPr id="25" name="Freeform 25"/>
            <p:cNvSpPr/>
            <p:nvPr/>
          </p:nvSpPr>
          <p:spPr>
            <a:xfrm>
              <a:off x="0" y="0"/>
              <a:ext cx="4181211" cy="3038538"/>
            </a:xfrm>
            <a:custGeom>
              <a:avLst/>
              <a:gdLst/>
              <a:ahLst/>
              <a:cxnLst/>
              <a:rect l="l" t="t" r="r" b="b"/>
              <a:pathLst>
                <a:path w="4181211" h="3038538">
                  <a:moveTo>
                    <a:pt x="4056751" y="3038537"/>
                  </a:moveTo>
                  <a:lnTo>
                    <a:pt x="124460" y="3038537"/>
                  </a:lnTo>
                  <a:cubicBezTo>
                    <a:pt x="55880" y="3038537"/>
                    <a:pt x="0" y="2982657"/>
                    <a:pt x="0" y="2914078"/>
                  </a:cubicBezTo>
                  <a:lnTo>
                    <a:pt x="0" y="124460"/>
                  </a:lnTo>
                  <a:cubicBezTo>
                    <a:pt x="0" y="55880"/>
                    <a:pt x="55880" y="0"/>
                    <a:pt x="124460" y="0"/>
                  </a:cubicBezTo>
                  <a:lnTo>
                    <a:pt x="4056751" y="0"/>
                  </a:lnTo>
                  <a:cubicBezTo>
                    <a:pt x="4125331" y="0"/>
                    <a:pt x="4181211" y="55880"/>
                    <a:pt x="4181211" y="124460"/>
                  </a:cubicBezTo>
                  <a:lnTo>
                    <a:pt x="4181211" y="2914078"/>
                  </a:lnTo>
                  <a:cubicBezTo>
                    <a:pt x="4181211" y="2982658"/>
                    <a:pt x="4125331" y="3038538"/>
                    <a:pt x="4056751" y="3038538"/>
                  </a:cubicBezTo>
                  <a:close/>
                </a:path>
              </a:pathLst>
            </a:custGeom>
            <a:solidFill>
              <a:srgbClr val="E49592"/>
            </a:solidFill>
          </p:spPr>
        </p:sp>
      </p:grpSp>
      <p:sp>
        <p:nvSpPr>
          <p:cNvPr id="26" name="TextBox 26"/>
          <p:cNvSpPr txBox="1"/>
          <p:nvPr/>
        </p:nvSpPr>
        <p:spPr>
          <a:xfrm>
            <a:off x="1527478" y="2009584"/>
            <a:ext cx="13846210" cy="723900"/>
          </a:xfrm>
          <a:prstGeom prst="rect">
            <a:avLst/>
          </a:prstGeom>
        </p:spPr>
        <p:txBody>
          <a:bodyPr lIns="0" tIns="0" rIns="0" bIns="0" rtlCol="0" anchor="t">
            <a:spAutoFit/>
          </a:bodyPr>
          <a:lstStyle/>
          <a:p>
            <a:pPr marL="0" lvl="0" indent="0" algn="ctr">
              <a:lnSpc>
                <a:spcPts val="5759"/>
              </a:lnSpc>
              <a:spcBef>
                <a:spcPct val="0"/>
              </a:spcBef>
            </a:pPr>
            <a:r>
              <a:rPr lang="en-US" sz="4800">
                <a:solidFill>
                  <a:srgbClr val="1D1D1B"/>
                </a:solidFill>
                <a:latin typeface="Nunito Bold Italics"/>
              </a:rPr>
              <a:t>Analisis Dekomposisi LU</a:t>
            </a:r>
          </a:p>
        </p:txBody>
      </p:sp>
      <p:sp>
        <p:nvSpPr>
          <p:cNvPr id="27" name="TextBox 27"/>
          <p:cNvSpPr txBox="1"/>
          <p:nvPr/>
        </p:nvSpPr>
        <p:spPr>
          <a:xfrm>
            <a:off x="9571862" y="3451225"/>
            <a:ext cx="7253672" cy="5441950"/>
          </a:xfrm>
          <a:prstGeom prst="rect">
            <a:avLst/>
          </a:prstGeom>
        </p:spPr>
        <p:txBody>
          <a:bodyPr lIns="0" tIns="0" rIns="0" bIns="0" rtlCol="0" anchor="t">
            <a:spAutoFit/>
          </a:bodyPr>
          <a:lstStyle/>
          <a:p>
            <a:pPr algn="just">
              <a:lnSpc>
                <a:spcPts val="3349"/>
              </a:lnSpc>
            </a:pPr>
            <a:r>
              <a:rPr lang="en-US" sz="2499">
                <a:solidFill>
                  <a:srgbClr val="FFFFFF"/>
                </a:solidFill>
                <a:latin typeface="Nunito"/>
              </a:rPr>
              <a:t>metode dekomposisi merupakan metode yang lebih flexible karena memiliki operation counting paling kecil dibandingkan metode lain.</a:t>
            </a:r>
          </a:p>
          <a:p>
            <a:pPr algn="just">
              <a:lnSpc>
                <a:spcPts val="3349"/>
              </a:lnSpc>
            </a:pPr>
            <a:endParaRPr lang="en-US" sz="2499">
              <a:solidFill>
                <a:srgbClr val="FFFFFF"/>
              </a:solidFill>
              <a:latin typeface="Nunito"/>
            </a:endParaRPr>
          </a:p>
          <a:p>
            <a:pPr algn="just">
              <a:lnSpc>
                <a:spcPts val="3349"/>
              </a:lnSpc>
            </a:pPr>
            <a:r>
              <a:rPr lang="en-US" sz="2499">
                <a:solidFill>
                  <a:srgbClr val="FFFFFF"/>
                </a:solidFill>
                <a:latin typeface="Nunito"/>
              </a:rPr>
              <a:t>Namun metode ini juga memiliki kelemahan yang sama dengan metode gauss sebelumnya yaitu division by zero, III conditioning, dan round-off error.</a:t>
            </a:r>
          </a:p>
          <a:p>
            <a:pPr algn="just">
              <a:lnSpc>
                <a:spcPts val="3349"/>
              </a:lnSpc>
            </a:pPr>
            <a:endParaRPr lang="en-US" sz="2499">
              <a:solidFill>
                <a:srgbClr val="FFFFFF"/>
              </a:solidFill>
              <a:latin typeface="Nunito"/>
            </a:endParaRPr>
          </a:p>
          <a:p>
            <a:pPr algn="just">
              <a:lnSpc>
                <a:spcPts val="3349"/>
              </a:lnSpc>
            </a:pPr>
            <a:r>
              <a:rPr lang="en-US" sz="2499">
                <a:solidFill>
                  <a:srgbClr val="FFFFFF"/>
                </a:solidFill>
                <a:latin typeface="Nunito"/>
              </a:rPr>
              <a:t>Besar kuat arus rangkaian listrik DC</a:t>
            </a:r>
          </a:p>
          <a:p>
            <a:pPr algn="just">
              <a:lnSpc>
                <a:spcPts val="3349"/>
              </a:lnSpc>
            </a:pPr>
            <a:r>
              <a:rPr lang="en-US" sz="2499">
                <a:solidFill>
                  <a:srgbClr val="FFFFFF"/>
                </a:solidFill>
                <a:latin typeface="Nunito"/>
              </a:rPr>
              <a:t>I1 = 5.18 A, I2 = 1.92 A, I3 = 1.71 A</a:t>
            </a:r>
          </a:p>
          <a:p>
            <a:pPr algn="just">
              <a:lnSpc>
                <a:spcPts val="3349"/>
              </a:lnSpc>
            </a:pPr>
            <a:endParaRPr lang="en-US" sz="2499">
              <a:solidFill>
                <a:srgbClr val="FFFFFF"/>
              </a:solidFill>
              <a:latin typeface="Nunito"/>
            </a:endParaRPr>
          </a:p>
          <a:p>
            <a:pPr marL="0" lvl="0" indent="0" algn="just">
              <a:lnSpc>
                <a:spcPts val="3349"/>
              </a:lnSpc>
            </a:pPr>
            <a:r>
              <a:rPr lang="en-US" sz="2499">
                <a:solidFill>
                  <a:srgbClr val="FFFFFF"/>
                </a:solidFill>
                <a:latin typeface="Nunito"/>
              </a:rPr>
              <a:t>dengan waktu 0.016495079 detik</a:t>
            </a:r>
          </a:p>
        </p:txBody>
      </p:sp>
      <p:sp>
        <p:nvSpPr>
          <p:cNvPr id="28" name="TextBox 28"/>
          <p:cNvSpPr txBox="1"/>
          <p:nvPr/>
        </p:nvSpPr>
        <p:spPr>
          <a:xfrm>
            <a:off x="1224448" y="3327400"/>
            <a:ext cx="7659090" cy="5622925"/>
          </a:xfrm>
          <a:prstGeom prst="rect">
            <a:avLst/>
          </a:prstGeom>
        </p:spPr>
        <p:txBody>
          <a:bodyPr lIns="0" tIns="0" rIns="0" bIns="0" rtlCol="0" anchor="t">
            <a:spAutoFit/>
          </a:bodyPr>
          <a:lstStyle/>
          <a:p>
            <a:pPr marL="539749" lvl="1" indent="-269875" algn="just">
              <a:lnSpc>
                <a:spcPts val="4099"/>
              </a:lnSpc>
              <a:buFont typeface="Arial"/>
              <a:buChar char="•"/>
            </a:pPr>
            <a:r>
              <a:rPr lang="en-US" sz="2499">
                <a:solidFill>
                  <a:srgbClr val="1D1D1B"/>
                </a:solidFill>
                <a:latin typeface="Nunito"/>
              </a:rPr>
              <a:t>Metode Dekomposisi mempunyai 2 tahap yaitu taham decomposition dan tahap substitution</a:t>
            </a:r>
          </a:p>
          <a:p>
            <a:pPr marL="539749" lvl="1" indent="-269875" algn="just">
              <a:lnSpc>
                <a:spcPts val="4099"/>
              </a:lnSpc>
              <a:buFont typeface="Arial"/>
              <a:buChar char="•"/>
            </a:pPr>
            <a:r>
              <a:rPr lang="en-US" sz="2499">
                <a:solidFill>
                  <a:srgbClr val="1D1D1B"/>
                </a:solidFill>
                <a:latin typeface="Nunito"/>
              </a:rPr>
              <a:t>Dari tahap decomposition didapatkan matriks U dan matriks L</a:t>
            </a:r>
          </a:p>
          <a:p>
            <a:pPr marL="539749" lvl="1" indent="-269875" algn="just">
              <a:lnSpc>
                <a:spcPts val="4099"/>
              </a:lnSpc>
              <a:buFont typeface="Arial"/>
              <a:buChar char="•"/>
            </a:pPr>
            <a:r>
              <a:rPr lang="en-US" sz="2499">
                <a:solidFill>
                  <a:srgbClr val="1D1D1B"/>
                </a:solidFill>
                <a:latin typeface="Nunito"/>
              </a:rPr>
              <a:t>Tahap substitution dibagi menjadi forward substitution dan backward substitution</a:t>
            </a:r>
          </a:p>
          <a:p>
            <a:pPr marL="539749" lvl="1" indent="-269875" algn="just">
              <a:lnSpc>
                <a:spcPts val="4099"/>
              </a:lnSpc>
              <a:buFont typeface="Arial"/>
              <a:buChar char="•"/>
            </a:pPr>
            <a:r>
              <a:rPr lang="en-US" sz="2499">
                <a:solidFill>
                  <a:srgbClr val="1D1D1B"/>
                </a:solidFill>
                <a:latin typeface="Nunito"/>
              </a:rPr>
              <a:t>pada forward substitution digunakan kembali matriks L untuk mendapatkan nilai D</a:t>
            </a:r>
          </a:p>
          <a:p>
            <a:pPr marL="539749" lvl="1" indent="-269875" algn="just">
              <a:lnSpc>
                <a:spcPts val="4099"/>
              </a:lnSpc>
              <a:buFont typeface="Arial"/>
              <a:buChar char="•"/>
            </a:pPr>
            <a:r>
              <a:rPr lang="en-US" sz="2499">
                <a:solidFill>
                  <a:srgbClr val="1D1D1B"/>
                </a:solidFill>
                <a:latin typeface="Nunito"/>
              </a:rPr>
              <a:t>pada backward substitution digunakan kembali matriks U dan nilai D untuk mendapatkan nilai x atau hasil dari persamaan linear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8" t="28304" r="2851" b="34503"/>
          <a:stretch>
            <a:fillRect/>
          </a:stretch>
        </p:blipFill>
        <p:spPr>
          <a:xfrm>
            <a:off x="0" y="0"/>
            <a:ext cx="18288000" cy="10287000"/>
          </a:xfrm>
          <a:prstGeom prst="rect">
            <a:avLst/>
          </a:prstGeom>
        </p:spPr>
      </p:pic>
      <p:grpSp>
        <p:nvGrpSpPr>
          <p:cNvPr id="3" name="Group 3"/>
          <p:cNvGrpSpPr/>
          <p:nvPr/>
        </p:nvGrpSpPr>
        <p:grpSpPr>
          <a:xfrm>
            <a:off x="572859" y="569605"/>
            <a:ext cx="5332795" cy="3992418"/>
            <a:chOff x="0" y="0"/>
            <a:chExt cx="2905467" cy="2175189"/>
          </a:xfrm>
        </p:grpSpPr>
        <p:sp>
          <p:nvSpPr>
            <p:cNvPr id="4" name="Freeform 4"/>
            <p:cNvSpPr/>
            <p:nvPr/>
          </p:nvSpPr>
          <p:spPr>
            <a:xfrm>
              <a:off x="0" y="0"/>
              <a:ext cx="2905467" cy="2175189"/>
            </a:xfrm>
            <a:custGeom>
              <a:avLst/>
              <a:gdLst/>
              <a:ahLst/>
              <a:cxnLst/>
              <a:rect l="l" t="t" r="r" b="b"/>
              <a:pathLst>
                <a:path w="2905467" h="2175189">
                  <a:moveTo>
                    <a:pt x="2781007" y="2175189"/>
                  </a:moveTo>
                  <a:lnTo>
                    <a:pt x="124460" y="2175189"/>
                  </a:lnTo>
                  <a:cubicBezTo>
                    <a:pt x="55880" y="2175189"/>
                    <a:pt x="0" y="2119309"/>
                    <a:pt x="0" y="2050729"/>
                  </a:cubicBezTo>
                  <a:lnTo>
                    <a:pt x="0" y="124460"/>
                  </a:lnTo>
                  <a:cubicBezTo>
                    <a:pt x="0" y="55880"/>
                    <a:pt x="55880" y="0"/>
                    <a:pt x="124460" y="0"/>
                  </a:cubicBezTo>
                  <a:lnTo>
                    <a:pt x="2781007" y="0"/>
                  </a:lnTo>
                  <a:cubicBezTo>
                    <a:pt x="2849587" y="0"/>
                    <a:pt x="2905467" y="55880"/>
                    <a:pt x="2905467" y="124460"/>
                  </a:cubicBezTo>
                  <a:lnTo>
                    <a:pt x="2905467" y="2050729"/>
                  </a:lnTo>
                  <a:cubicBezTo>
                    <a:pt x="2905467" y="2119309"/>
                    <a:pt x="2849587" y="2175189"/>
                    <a:pt x="2781007" y="2175189"/>
                  </a:cubicBezTo>
                  <a:close/>
                </a:path>
              </a:pathLst>
            </a:custGeom>
            <a:solidFill>
              <a:srgbClr val="E49592"/>
            </a:solidFill>
          </p:spPr>
        </p:sp>
      </p:grpSp>
      <p:grpSp>
        <p:nvGrpSpPr>
          <p:cNvPr id="5" name="Group 5"/>
          <p:cNvGrpSpPr/>
          <p:nvPr/>
        </p:nvGrpSpPr>
        <p:grpSpPr>
          <a:xfrm>
            <a:off x="572859" y="715144"/>
            <a:ext cx="5332795" cy="4920029"/>
            <a:chOff x="0" y="0"/>
            <a:chExt cx="2905467" cy="2680580"/>
          </a:xfrm>
        </p:grpSpPr>
        <p:sp>
          <p:nvSpPr>
            <p:cNvPr id="6" name="Freeform 6"/>
            <p:cNvSpPr/>
            <p:nvPr/>
          </p:nvSpPr>
          <p:spPr>
            <a:xfrm>
              <a:off x="0" y="0"/>
              <a:ext cx="2905467" cy="2680580"/>
            </a:xfrm>
            <a:custGeom>
              <a:avLst/>
              <a:gdLst/>
              <a:ahLst/>
              <a:cxnLst/>
              <a:rect l="l" t="t" r="r" b="b"/>
              <a:pathLst>
                <a:path w="2905467" h="2680580">
                  <a:moveTo>
                    <a:pt x="2781007" y="2680580"/>
                  </a:moveTo>
                  <a:lnTo>
                    <a:pt x="124460" y="2680580"/>
                  </a:lnTo>
                  <a:cubicBezTo>
                    <a:pt x="55880" y="2680580"/>
                    <a:pt x="0" y="2624700"/>
                    <a:pt x="0" y="2556120"/>
                  </a:cubicBezTo>
                  <a:lnTo>
                    <a:pt x="0" y="124460"/>
                  </a:lnTo>
                  <a:cubicBezTo>
                    <a:pt x="0" y="55880"/>
                    <a:pt x="55880" y="0"/>
                    <a:pt x="124460" y="0"/>
                  </a:cubicBezTo>
                  <a:lnTo>
                    <a:pt x="2781007" y="0"/>
                  </a:lnTo>
                  <a:cubicBezTo>
                    <a:pt x="2849587" y="0"/>
                    <a:pt x="2905467" y="55880"/>
                    <a:pt x="2905467" y="124460"/>
                  </a:cubicBezTo>
                  <a:lnTo>
                    <a:pt x="2905467" y="2556120"/>
                  </a:lnTo>
                  <a:cubicBezTo>
                    <a:pt x="2905467" y="2624700"/>
                    <a:pt x="2849587" y="2680580"/>
                    <a:pt x="2781007" y="2680580"/>
                  </a:cubicBezTo>
                  <a:close/>
                </a:path>
              </a:pathLst>
            </a:custGeom>
            <a:solidFill>
              <a:srgbClr val="FAF9F5"/>
            </a:solidFill>
          </p:spPr>
        </p:sp>
      </p:grpSp>
      <p:sp>
        <p:nvSpPr>
          <p:cNvPr id="7" name="TextBox 7"/>
          <p:cNvSpPr txBox="1"/>
          <p:nvPr/>
        </p:nvSpPr>
        <p:spPr>
          <a:xfrm>
            <a:off x="766412" y="1021541"/>
            <a:ext cx="4945689"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1D1D1B"/>
                </a:solidFill>
                <a:latin typeface="Fredoka One"/>
              </a:rPr>
              <a:t>Running Time</a:t>
            </a:r>
          </a:p>
        </p:txBody>
      </p:sp>
      <p:grpSp>
        <p:nvGrpSpPr>
          <p:cNvPr id="8" name="Group 8"/>
          <p:cNvGrpSpPr/>
          <p:nvPr/>
        </p:nvGrpSpPr>
        <p:grpSpPr>
          <a:xfrm>
            <a:off x="6477603" y="4649136"/>
            <a:ext cx="4965220" cy="3992418"/>
            <a:chOff x="0" y="0"/>
            <a:chExt cx="2705201" cy="2175189"/>
          </a:xfrm>
        </p:grpSpPr>
        <p:sp>
          <p:nvSpPr>
            <p:cNvPr id="9" name="Freeform 9"/>
            <p:cNvSpPr/>
            <p:nvPr/>
          </p:nvSpPr>
          <p:spPr>
            <a:xfrm>
              <a:off x="0" y="0"/>
              <a:ext cx="2705201" cy="2175189"/>
            </a:xfrm>
            <a:custGeom>
              <a:avLst/>
              <a:gdLst/>
              <a:ahLst/>
              <a:cxnLst/>
              <a:rect l="l" t="t" r="r" b="b"/>
              <a:pathLst>
                <a:path w="2705201" h="2175189">
                  <a:moveTo>
                    <a:pt x="2580741" y="2175189"/>
                  </a:moveTo>
                  <a:lnTo>
                    <a:pt x="124460" y="2175189"/>
                  </a:lnTo>
                  <a:cubicBezTo>
                    <a:pt x="55880" y="2175189"/>
                    <a:pt x="0" y="2119309"/>
                    <a:pt x="0" y="2050729"/>
                  </a:cubicBezTo>
                  <a:lnTo>
                    <a:pt x="0" y="124460"/>
                  </a:lnTo>
                  <a:cubicBezTo>
                    <a:pt x="0" y="55880"/>
                    <a:pt x="55880" y="0"/>
                    <a:pt x="124460" y="0"/>
                  </a:cubicBezTo>
                  <a:lnTo>
                    <a:pt x="2580741" y="0"/>
                  </a:lnTo>
                  <a:cubicBezTo>
                    <a:pt x="2649321" y="0"/>
                    <a:pt x="2705201" y="55880"/>
                    <a:pt x="2705201" y="124460"/>
                  </a:cubicBezTo>
                  <a:lnTo>
                    <a:pt x="2705201" y="2050729"/>
                  </a:lnTo>
                  <a:cubicBezTo>
                    <a:pt x="2705201" y="2119309"/>
                    <a:pt x="2649321" y="2175189"/>
                    <a:pt x="2580741" y="2175189"/>
                  </a:cubicBezTo>
                  <a:close/>
                </a:path>
              </a:pathLst>
            </a:custGeom>
            <a:solidFill>
              <a:srgbClr val="E49592"/>
            </a:solidFill>
          </p:spPr>
        </p:sp>
      </p:grpSp>
      <p:grpSp>
        <p:nvGrpSpPr>
          <p:cNvPr id="10" name="Group 10"/>
          <p:cNvGrpSpPr/>
          <p:nvPr/>
        </p:nvGrpSpPr>
        <p:grpSpPr>
          <a:xfrm>
            <a:off x="6477603" y="4794675"/>
            <a:ext cx="4965220" cy="4920029"/>
            <a:chOff x="0" y="0"/>
            <a:chExt cx="2705201" cy="2680580"/>
          </a:xfrm>
        </p:grpSpPr>
        <p:sp>
          <p:nvSpPr>
            <p:cNvPr id="11" name="Freeform 11"/>
            <p:cNvSpPr/>
            <p:nvPr/>
          </p:nvSpPr>
          <p:spPr>
            <a:xfrm>
              <a:off x="0" y="0"/>
              <a:ext cx="2705201" cy="2680580"/>
            </a:xfrm>
            <a:custGeom>
              <a:avLst/>
              <a:gdLst/>
              <a:ahLst/>
              <a:cxnLst/>
              <a:rect l="l" t="t" r="r" b="b"/>
              <a:pathLst>
                <a:path w="2705201" h="2680580">
                  <a:moveTo>
                    <a:pt x="2580741" y="2680580"/>
                  </a:moveTo>
                  <a:lnTo>
                    <a:pt x="124460" y="2680580"/>
                  </a:lnTo>
                  <a:cubicBezTo>
                    <a:pt x="55880" y="2680580"/>
                    <a:pt x="0" y="2624700"/>
                    <a:pt x="0" y="2556120"/>
                  </a:cubicBezTo>
                  <a:lnTo>
                    <a:pt x="0" y="124460"/>
                  </a:lnTo>
                  <a:cubicBezTo>
                    <a:pt x="0" y="55880"/>
                    <a:pt x="55880" y="0"/>
                    <a:pt x="124460" y="0"/>
                  </a:cubicBezTo>
                  <a:lnTo>
                    <a:pt x="2580741" y="0"/>
                  </a:lnTo>
                  <a:cubicBezTo>
                    <a:pt x="2649321" y="0"/>
                    <a:pt x="2705201" y="55880"/>
                    <a:pt x="2705201" y="124460"/>
                  </a:cubicBezTo>
                  <a:lnTo>
                    <a:pt x="2705201" y="2556120"/>
                  </a:lnTo>
                  <a:cubicBezTo>
                    <a:pt x="2705201" y="2624700"/>
                    <a:pt x="2649321" y="2680580"/>
                    <a:pt x="2580741" y="2680580"/>
                  </a:cubicBezTo>
                  <a:close/>
                </a:path>
              </a:pathLst>
            </a:custGeom>
            <a:solidFill>
              <a:srgbClr val="FAF9F5"/>
            </a:solidFill>
          </p:spPr>
        </p:sp>
      </p:grpSp>
      <p:sp>
        <p:nvSpPr>
          <p:cNvPr id="12" name="TextBox 12"/>
          <p:cNvSpPr txBox="1"/>
          <p:nvPr/>
        </p:nvSpPr>
        <p:spPr>
          <a:xfrm>
            <a:off x="6564304" y="6384719"/>
            <a:ext cx="4686141" cy="2780030"/>
          </a:xfrm>
          <a:prstGeom prst="rect">
            <a:avLst/>
          </a:prstGeom>
        </p:spPr>
        <p:txBody>
          <a:bodyPr lIns="0" tIns="0" rIns="0" bIns="0" rtlCol="0" anchor="t">
            <a:spAutoFit/>
          </a:bodyPr>
          <a:lstStyle/>
          <a:p>
            <a:pPr algn="ctr">
              <a:lnSpc>
                <a:spcPts val="3220"/>
              </a:lnSpc>
            </a:pPr>
            <a:r>
              <a:rPr lang="en-US" sz="2300">
                <a:solidFill>
                  <a:srgbClr val="1D1D1B"/>
                </a:solidFill>
                <a:latin typeface="Nunito Bold"/>
              </a:rPr>
              <a:t>Metode Dekomposisi LU</a:t>
            </a:r>
          </a:p>
          <a:p>
            <a:pPr algn="ctr">
              <a:lnSpc>
                <a:spcPts val="3220"/>
              </a:lnSpc>
            </a:pPr>
            <a:r>
              <a:rPr lang="en-US" sz="2300">
                <a:solidFill>
                  <a:srgbClr val="1D1D1B"/>
                </a:solidFill>
                <a:latin typeface="Nunito Bold"/>
              </a:rPr>
              <a:t>-</a:t>
            </a:r>
          </a:p>
          <a:p>
            <a:pPr algn="ctr">
              <a:lnSpc>
                <a:spcPts val="3220"/>
              </a:lnSpc>
            </a:pPr>
            <a:r>
              <a:rPr lang="en-US" sz="2300">
                <a:solidFill>
                  <a:srgbClr val="1D1D1B"/>
                </a:solidFill>
                <a:latin typeface="Nunito Bold"/>
              </a:rPr>
              <a:t>Metode Eliminasi Gauss</a:t>
            </a:r>
          </a:p>
          <a:p>
            <a:pPr algn="ctr">
              <a:lnSpc>
                <a:spcPts val="3220"/>
              </a:lnSpc>
            </a:pPr>
            <a:r>
              <a:rPr lang="en-US" sz="2300">
                <a:solidFill>
                  <a:srgbClr val="1D1D1B"/>
                </a:solidFill>
                <a:latin typeface="Nunito Bold"/>
              </a:rPr>
              <a:t>-</a:t>
            </a:r>
          </a:p>
          <a:p>
            <a:pPr algn="ctr">
              <a:lnSpc>
                <a:spcPts val="3220"/>
              </a:lnSpc>
            </a:pPr>
            <a:r>
              <a:rPr lang="en-US" sz="2300">
                <a:solidFill>
                  <a:srgbClr val="1D1D1B"/>
                </a:solidFill>
                <a:latin typeface="Nunito Bold"/>
              </a:rPr>
              <a:t>Metode Gauss-Jordan</a:t>
            </a:r>
          </a:p>
          <a:p>
            <a:pPr algn="ctr">
              <a:lnSpc>
                <a:spcPts val="3220"/>
              </a:lnSpc>
            </a:pPr>
            <a:r>
              <a:rPr lang="en-US" sz="2300">
                <a:solidFill>
                  <a:srgbClr val="1D1D1B"/>
                </a:solidFill>
                <a:latin typeface="Nunito Bold"/>
              </a:rPr>
              <a:t>-</a:t>
            </a:r>
          </a:p>
          <a:p>
            <a:pPr marL="0" lvl="0" indent="0" algn="ctr">
              <a:lnSpc>
                <a:spcPts val="3220"/>
              </a:lnSpc>
              <a:spcBef>
                <a:spcPct val="0"/>
              </a:spcBef>
            </a:pPr>
            <a:r>
              <a:rPr lang="en-US" sz="2300">
                <a:solidFill>
                  <a:srgbClr val="1D1D1B"/>
                </a:solidFill>
                <a:latin typeface="Nunito Bold"/>
              </a:rPr>
              <a:t>Metode Matriks Balikan</a:t>
            </a:r>
          </a:p>
        </p:txBody>
      </p:sp>
      <p:grpSp>
        <p:nvGrpSpPr>
          <p:cNvPr id="13" name="Group 13"/>
          <p:cNvGrpSpPr/>
          <p:nvPr/>
        </p:nvGrpSpPr>
        <p:grpSpPr>
          <a:xfrm>
            <a:off x="11734739" y="4649136"/>
            <a:ext cx="5980403" cy="3992418"/>
            <a:chOff x="0" y="0"/>
            <a:chExt cx="3258303" cy="2175189"/>
          </a:xfrm>
        </p:grpSpPr>
        <p:sp>
          <p:nvSpPr>
            <p:cNvPr id="14" name="Freeform 14"/>
            <p:cNvSpPr/>
            <p:nvPr/>
          </p:nvSpPr>
          <p:spPr>
            <a:xfrm>
              <a:off x="0" y="0"/>
              <a:ext cx="3258303" cy="2175189"/>
            </a:xfrm>
            <a:custGeom>
              <a:avLst/>
              <a:gdLst/>
              <a:ahLst/>
              <a:cxnLst/>
              <a:rect l="l" t="t" r="r" b="b"/>
              <a:pathLst>
                <a:path w="3258303" h="2175189">
                  <a:moveTo>
                    <a:pt x="3133843" y="2175189"/>
                  </a:moveTo>
                  <a:lnTo>
                    <a:pt x="124460" y="2175189"/>
                  </a:lnTo>
                  <a:cubicBezTo>
                    <a:pt x="55880" y="2175189"/>
                    <a:pt x="0" y="2119309"/>
                    <a:pt x="0" y="2050729"/>
                  </a:cubicBezTo>
                  <a:lnTo>
                    <a:pt x="0" y="124460"/>
                  </a:lnTo>
                  <a:cubicBezTo>
                    <a:pt x="0" y="55880"/>
                    <a:pt x="55880" y="0"/>
                    <a:pt x="124460" y="0"/>
                  </a:cubicBezTo>
                  <a:lnTo>
                    <a:pt x="3133843" y="0"/>
                  </a:lnTo>
                  <a:cubicBezTo>
                    <a:pt x="3202423" y="0"/>
                    <a:pt x="3258303" y="55880"/>
                    <a:pt x="3258303" y="124460"/>
                  </a:cubicBezTo>
                  <a:lnTo>
                    <a:pt x="3258303" y="2050729"/>
                  </a:lnTo>
                  <a:cubicBezTo>
                    <a:pt x="3258303" y="2119309"/>
                    <a:pt x="3202423" y="2175189"/>
                    <a:pt x="3133843" y="2175189"/>
                  </a:cubicBezTo>
                  <a:close/>
                </a:path>
              </a:pathLst>
            </a:custGeom>
            <a:solidFill>
              <a:srgbClr val="E49592"/>
            </a:solidFill>
          </p:spPr>
        </p:sp>
      </p:grpSp>
      <p:grpSp>
        <p:nvGrpSpPr>
          <p:cNvPr id="15" name="Group 15"/>
          <p:cNvGrpSpPr/>
          <p:nvPr/>
        </p:nvGrpSpPr>
        <p:grpSpPr>
          <a:xfrm>
            <a:off x="11734739" y="4794675"/>
            <a:ext cx="5980403" cy="4920029"/>
            <a:chOff x="0" y="0"/>
            <a:chExt cx="3258303" cy="2680580"/>
          </a:xfrm>
        </p:grpSpPr>
        <p:sp>
          <p:nvSpPr>
            <p:cNvPr id="16" name="Freeform 16"/>
            <p:cNvSpPr/>
            <p:nvPr/>
          </p:nvSpPr>
          <p:spPr>
            <a:xfrm>
              <a:off x="0" y="0"/>
              <a:ext cx="3258303" cy="2680580"/>
            </a:xfrm>
            <a:custGeom>
              <a:avLst/>
              <a:gdLst/>
              <a:ahLst/>
              <a:cxnLst/>
              <a:rect l="l" t="t" r="r" b="b"/>
              <a:pathLst>
                <a:path w="3258303" h="2680580">
                  <a:moveTo>
                    <a:pt x="3133843" y="2680580"/>
                  </a:moveTo>
                  <a:lnTo>
                    <a:pt x="124460" y="2680580"/>
                  </a:lnTo>
                  <a:cubicBezTo>
                    <a:pt x="55880" y="2680580"/>
                    <a:pt x="0" y="2624700"/>
                    <a:pt x="0" y="2556120"/>
                  </a:cubicBezTo>
                  <a:lnTo>
                    <a:pt x="0" y="124460"/>
                  </a:lnTo>
                  <a:cubicBezTo>
                    <a:pt x="0" y="55880"/>
                    <a:pt x="55880" y="0"/>
                    <a:pt x="124460" y="0"/>
                  </a:cubicBezTo>
                  <a:lnTo>
                    <a:pt x="3133843" y="0"/>
                  </a:lnTo>
                  <a:cubicBezTo>
                    <a:pt x="3202423" y="0"/>
                    <a:pt x="3258303" y="55880"/>
                    <a:pt x="3258303" y="124460"/>
                  </a:cubicBezTo>
                  <a:lnTo>
                    <a:pt x="3258303" y="2556120"/>
                  </a:lnTo>
                  <a:cubicBezTo>
                    <a:pt x="3258303" y="2624700"/>
                    <a:pt x="3202423" y="2680580"/>
                    <a:pt x="3133843" y="2680580"/>
                  </a:cubicBezTo>
                  <a:close/>
                </a:path>
              </a:pathLst>
            </a:custGeom>
            <a:solidFill>
              <a:srgbClr val="FAF9F5"/>
            </a:solidFill>
          </p:spPr>
        </p:sp>
      </p:grpSp>
      <p:grpSp>
        <p:nvGrpSpPr>
          <p:cNvPr id="17" name="Group 17"/>
          <p:cNvGrpSpPr/>
          <p:nvPr/>
        </p:nvGrpSpPr>
        <p:grpSpPr>
          <a:xfrm>
            <a:off x="572859" y="6147095"/>
            <a:ext cx="5332795" cy="3567609"/>
            <a:chOff x="0" y="0"/>
            <a:chExt cx="2905467" cy="1943741"/>
          </a:xfrm>
        </p:grpSpPr>
        <p:sp>
          <p:nvSpPr>
            <p:cNvPr id="18" name="Freeform 18"/>
            <p:cNvSpPr/>
            <p:nvPr/>
          </p:nvSpPr>
          <p:spPr>
            <a:xfrm>
              <a:off x="0" y="0"/>
              <a:ext cx="2905467" cy="1943741"/>
            </a:xfrm>
            <a:custGeom>
              <a:avLst/>
              <a:gdLst/>
              <a:ahLst/>
              <a:cxnLst/>
              <a:rect l="l" t="t" r="r" b="b"/>
              <a:pathLst>
                <a:path w="2905467" h="1943741">
                  <a:moveTo>
                    <a:pt x="2781007" y="1943740"/>
                  </a:moveTo>
                  <a:lnTo>
                    <a:pt x="124460" y="1943740"/>
                  </a:lnTo>
                  <a:cubicBezTo>
                    <a:pt x="55880" y="1943740"/>
                    <a:pt x="0" y="1887861"/>
                    <a:pt x="0" y="1819280"/>
                  </a:cubicBezTo>
                  <a:lnTo>
                    <a:pt x="0" y="124460"/>
                  </a:lnTo>
                  <a:cubicBezTo>
                    <a:pt x="0" y="55880"/>
                    <a:pt x="55880" y="0"/>
                    <a:pt x="124460" y="0"/>
                  </a:cubicBezTo>
                  <a:lnTo>
                    <a:pt x="2781007" y="0"/>
                  </a:lnTo>
                  <a:cubicBezTo>
                    <a:pt x="2849587" y="0"/>
                    <a:pt x="2905467" y="55880"/>
                    <a:pt x="2905467" y="124460"/>
                  </a:cubicBezTo>
                  <a:lnTo>
                    <a:pt x="2905467" y="1819281"/>
                  </a:lnTo>
                  <a:cubicBezTo>
                    <a:pt x="2905467" y="1887861"/>
                    <a:pt x="2849587" y="1943741"/>
                    <a:pt x="2781007" y="1943741"/>
                  </a:cubicBezTo>
                  <a:close/>
                </a:path>
              </a:pathLst>
            </a:custGeom>
            <a:solidFill>
              <a:srgbClr val="EFBF6E"/>
            </a:solidFill>
          </p:spPr>
        </p:sp>
      </p:grpSp>
      <p:sp>
        <p:nvSpPr>
          <p:cNvPr id="19" name="TextBox 19"/>
          <p:cNvSpPr txBox="1"/>
          <p:nvPr/>
        </p:nvSpPr>
        <p:spPr>
          <a:xfrm>
            <a:off x="935545" y="7014505"/>
            <a:ext cx="4594448" cy="2267585"/>
          </a:xfrm>
          <a:prstGeom prst="rect">
            <a:avLst/>
          </a:prstGeom>
        </p:spPr>
        <p:txBody>
          <a:bodyPr lIns="0" tIns="0" rIns="0" bIns="0" rtlCol="0" anchor="t">
            <a:spAutoFit/>
          </a:bodyPr>
          <a:lstStyle/>
          <a:p>
            <a:pPr marL="0" lvl="0" indent="0" algn="ctr">
              <a:lnSpc>
                <a:spcPts val="3640"/>
              </a:lnSpc>
              <a:spcBef>
                <a:spcPct val="0"/>
              </a:spcBef>
            </a:pPr>
            <a:r>
              <a:rPr lang="en-US" sz="2600">
                <a:solidFill>
                  <a:srgbClr val="1D1D1B"/>
                </a:solidFill>
                <a:latin typeface="Nunito Bold"/>
              </a:rPr>
              <a:t>Jika dilihat dari keseluruhan aspek, metode dekomposisi LU merupakan metode paling tepat untuk menyelesaikan sistem persamaan linear</a:t>
            </a:r>
          </a:p>
        </p:txBody>
      </p:sp>
      <p:grpSp>
        <p:nvGrpSpPr>
          <p:cNvPr id="20" name="Group 20"/>
          <p:cNvGrpSpPr/>
          <p:nvPr/>
        </p:nvGrpSpPr>
        <p:grpSpPr>
          <a:xfrm>
            <a:off x="6477603" y="569605"/>
            <a:ext cx="11237539" cy="3567609"/>
            <a:chOff x="0" y="0"/>
            <a:chExt cx="6122549" cy="1943741"/>
          </a:xfrm>
        </p:grpSpPr>
        <p:sp>
          <p:nvSpPr>
            <p:cNvPr id="21" name="Freeform 21"/>
            <p:cNvSpPr/>
            <p:nvPr/>
          </p:nvSpPr>
          <p:spPr>
            <a:xfrm>
              <a:off x="0" y="0"/>
              <a:ext cx="6122549" cy="1943741"/>
            </a:xfrm>
            <a:custGeom>
              <a:avLst/>
              <a:gdLst/>
              <a:ahLst/>
              <a:cxnLst/>
              <a:rect l="l" t="t" r="r" b="b"/>
              <a:pathLst>
                <a:path w="6122549" h="1943741">
                  <a:moveTo>
                    <a:pt x="5998089" y="1943740"/>
                  </a:moveTo>
                  <a:lnTo>
                    <a:pt x="124460" y="1943740"/>
                  </a:lnTo>
                  <a:cubicBezTo>
                    <a:pt x="55880" y="1943740"/>
                    <a:pt x="0" y="1887861"/>
                    <a:pt x="0" y="1819280"/>
                  </a:cubicBezTo>
                  <a:lnTo>
                    <a:pt x="0" y="124460"/>
                  </a:lnTo>
                  <a:cubicBezTo>
                    <a:pt x="0" y="55880"/>
                    <a:pt x="55880" y="0"/>
                    <a:pt x="124460" y="0"/>
                  </a:cubicBezTo>
                  <a:lnTo>
                    <a:pt x="5998089" y="0"/>
                  </a:lnTo>
                  <a:cubicBezTo>
                    <a:pt x="6066669" y="0"/>
                    <a:pt x="6122549" y="55880"/>
                    <a:pt x="6122549" y="124460"/>
                  </a:cubicBezTo>
                  <a:lnTo>
                    <a:pt x="6122549" y="1819281"/>
                  </a:lnTo>
                  <a:cubicBezTo>
                    <a:pt x="6122549" y="1887861"/>
                    <a:pt x="6066669" y="1943741"/>
                    <a:pt x="5998089" y="1943741"/>
                  </a:cubicBezTo>
                  <a:close/>
                </a:path>
              </a:pathLst>
            </a:custGeom>
            <a:solidFill>
              <a:srgbClr val="FAF9F5"/>
            </a:solidFill>
          </p:spPr>
        </p:sp>
      </p:grpSp>
      <p:sp>
        <p:nvSpPr>
          <p:cNvPr id="22" name="TextBox 22"/>
          <p:cNvSpPr txBox="1"/>
          <p:nvPr/>
        </p:nvSpPr>
        <p:spPr>
          <a:xfrm>
            <a:off x="6976429" y="1480920"/>
            <a:ext cx="10239886" cy="1878330"/>
          </a:xfrm>
          <a:prstGeom prst="rect">
            <a:avLst/>
          </a:prstGeom>
        </p:spPr>
        <p:txBody>
          <a:bodyPr lIns="0" tIns="0" rIns="0" bIns="0" rtlCol="0" anchor="t">
            <a:spAutoFit/>
          </a:bodyPr>
          <a:lstStyle/>
          <a:p>
            <a:pPr algn="ctr">
              <a:lnSpc>
                <a:spcPts val="7200"/>
              </a:lnSpc>
            </a:pPr>
            <a:r>
              <a:rPr lang="en-US" sz="7200">
                <a:solidFill>
                  <a:srgbClr val="1D1D1B"/>
                </a:solidFill>
                <a:latin typeface="Nunito Bold Bold Italics"/>
              </a:rPr>
              <a:t>Perbandingan Antar Metode</a:t>
            </a:r>
          </a:p>
        </p:txBody>
      </p:sp>
      <p:grpSp>
        <p:nvGrpSpPr>
          <p:cNvPr id="23" name="Group 23"/>
          <p:cNvGrpSpPr/>
          <p:nvPr/>
        </p:nvGrpSpPr>
        <p:grpSpPr>
          <a:xfrm>
            <a:off x="16587072" y="904552"/>
            <a:ext cx="324784" cy="324784"/>
            <a:chOff x="0" y="0"/>
            <a:chExt cx="660400" cy="660400"/>
          </a:xfrm>
        </p:grpSpPr>
        <p:sp>
          <p:nvSpPr>
            <p:cNvPr id="24" name="Freeform 2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5" name="Group 25"/>
          <p:cNvGrpSpPr/>
          <p:nvPr/>
        </p:nvGrpSpPr>
        <p:grpSpPr>
          <a:xfrm>
            <a:off x="16120222" y="904552"/>
            <a:ext cx="324784" cy="324784"/>
            <a:chOff x="0" y="0"/>
            <a:chExt cx="660400" cy="660400"/>
          </a:xfrm>
        </p:grpSpPr>
        <p:sp>
          <p:nvSpPr>
            <p:cNvPr id="26" name="Freeform 2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7" name="Group 27"/>
          <p:cNvGrpSpPr/>
          <p:nvPr/>
        </p:nvGrpSpPr>
        <p:grpSpPr>
          <a:xfrm>
            <a:off x="17053923" y="904552"/>
            <a:ext cx="324784" cy="324784"/>
            <a:chOff x="0" y="0"/>
            <a:chExt cx="660400" cy="660400"/>
          </a:xfrm>
        </p:grpSpPr>
        <p:sp>
          <p:nvSpPr>
            <p:cNvPr id="28" name="Freeform 2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9" name="Group 29"/>
          <p:cNvGrpSpPr/>
          <p:nvPr/>
        </p:nvGrpSpPr>
        <p:grpSpPr>
          <a:xfrm>
            <a:off x="4777585" y="6482042"/>
            <a:ext cx="324784" cy="324784"/>
            <a:chOff x="0" y="0"/>
            <a:chExt cx="660400" cy="660400"/>
          </a:xfrm>
        </p:grpSpPr>
        <p:sp>
          <p:nvSpPr>
            <p:cNvPr id="30" name="Freeform 30"/>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AF9F5"/>
            </a:solidFill>
          </p:spPr>
        </p:sp>
      </p:grpSp>
      <p:grpSp>
        <p:nvGrpSpPr>
          <p:cNvPr id="31" name="Group 31"/>
          <p:cNvGrpSpPr/>
          <p:nvPr/>
        </p:nvGrpSpPr>
        <p:grpSpPr>
          <a:xfrm>
            <a:off x="4310734" y="6482042"/>
            <a:ext cx="324784" cy="324784"/>
            <a:chOff x="0" y="0"/>
            <a:chExt cx="660400" cy="660400"/>
          </a:xfrm>
        </p:grpSpPr>
        <p:sp>
          <p:nvSpPr>
            <p:cNvPr id="32" name="Freeform 3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AF9F5"/>
            </a:solidFill>
          </p:spPr>
        </p:sp>
      </p:grpSp>
      <p:grpSp>
        <p:nvGrpSpPr>
          <p:cNvPr id="33" name="Group 33"/>
          <p:cNvGrpSpPr/>
          <p:nvPr/>
        </p:nvGrpSpPr>
        <p:grpSpPr>
          <a:xfrm>
            <a:off x="5244435" y="6482042"/>
            <a:ext cx="324784" cy="324784"/>
            <a:chOff x="0" y="0"/>
            <a:chExt cx="660400" cy="660400"/>
          </a:xfrm>
        </p:grpSpPr>
        <p:sp>
          <p:nvSpPr>
            <p:cNvPr id="34" name="Freeform 3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AF9F5"/>
            </a:solidFill>
          </p:spPr>
        </p:sp>
      </p:grpSp>
      <p:sp>
        <p:nvSpPr>
          <p:cNvPr id="35" name="TextBox 35"/>
          <p:cNvSpPr txBox="1"/>
          <p:nvPr/>
        </p:nvSpPr>
        <p:spPr>
          <a:xfrm>
            <a:off x="6530441" y="5027795"/>
            <a:ext cx="4859543" cy="976630"/>
          </a:xfrm>
          <a:prstGeom prst="rect">
            <a:avLst/>
          </a:prstGeom>
        </p:spPr>
        <p:txBody>
          <a:bodyPr lIns="0" tIns="0" rIns="0" bIns="0" rtlCol="0" anchor="t">
            <a:spAutoFit/>
          </a:bodyPr>
          <a:lstStyle/>
          <a:p>
            <a:pPr algn="ctr">
              <a:lnSpc>
                <a:spcPts val="3919"/>
              </a:lnSpc>
            </a:pPr>
            <a:r>
              <a:rPr lang="en-US" sz="2799">
                <a:solidFill>
                  <a:srgbClr val="1D1D1B"/>
                </a:solidFill>
                <a:latin typeface="Fredoka One"/>
              </a:rPr>
              <a:t>Operation Counting</a:t>
            </a:r>
          </a:p>
          <a:p>
            <a:pPr marL="0" lvl="0" indent="0" algn="ctr">
              <a:lnSpc>
                <a:spcPts val="3919"/>
              </a:lnSpc>
              <a:spcBef>
                <a:spcPct val="0"/>
              </a:spcBef>
            </a:pPr>
            <a:r>
              <a:rPr lang="en-US" sz="2799">
                <a:solidFill>
                  <a:srgbClr val="1D1D1B"/>
                </a:solidFill>
                <a:latin typeface="Fredoka One"/>
              </a:rPr>
              <a:t>(dari termudah ke tersulit)</a:t>
            </a:r>
          </a:p>
        </p:txBody>
      </p:sp>
      <p:sp>
        <p:nvSpPr>
          <p:cNvPr id="36" name="TextBox 36"/>
          <p:cNvSpPr txBox="1"/>
          <p:nvPr/>
        </p:nvSpPr>
        <p:spPr>
          <a:xfrm>
            <a:off x="12252096" y="4894445"/>
            <a:ext cx="4945689" cy="976630"/>
          </a:xfrm>
          <a:prstGeom prst="rect">
            <a:avLst/>
          </a:prstGeom>
        </p:spPr>
        <p:txBody>
          <a:bodyPr lIns="0" tIns="0" rIns="0" bIns="0" rtlCol="0" anchor="t">
            <a:spAutoFit/>
          </a:bodyPr>
          <a:lstStyle/>
          <a:p>
            <a:pPr algn="ctr">
              <a:lnSpc>
                <a:spcPts val="3919"/>
              </a:lnSpc>
            </a:pPr>
            <a:r>
              <a:rPr lang="en-US" sz="2799">
                <a:solidFill>
                  <a:srgbClr val="1D1D1B"/>
                </a:solidFill>
                <a:latin typeface="Fredoka One"/>
              </a:rPr>
              <a:t>Output</a:t>
            </a:r>
          </a:p>
          <a:p>
            <a:pPr marL="0" lvl="0" indent="0" algn="ctr">
              <a:lnSpc>
                <a:spcPts val="3919"/>
              </a:lnSpc>
              <a:spcBef>
                <a:spcPct val="0"/>
              </a:spcBef>
            </a:pPr>
            <a:r>
              <a:rPr lang="en-US" sz="2799">
                <a:solidFill>
                  <a:srgbClr val="1D1D1B"/>
                </a:solidFill>
                <a:latin typeface="Fredoka One"/>
              </a:rPr>
              <a:t>(Kuat Arus/ I1, I2, I3)</a:t>
            </a:r>
          </a:p>
        </p:txBody>
      </p:sp>
      <p:sp>
        <p:nvSpPr>
          <p:cNvPr id="37" name="TextBox 37"/>
          <p:cNvSpPr txBox="1"/>
          <p:nvPr/>
        </p:nvSpPr>
        <p:spPr>
          <a:xfrm>
            <a:off x="728312" y="1982470"/>
            <a:ext cx="2331551" cy="3180080"/>
          </a:xfrm>
          <a:prstGeom prst="rect">
            <a:avLst/>
          </a:prstGeom>
        </p:spPr>
        <p:txBody>
          <a:bodyPr lIns="0" tIns="0" rIns="0" bIns="0" rtlCol="0" anchor="t">
            <a:spAutoFit/>
          </a:bodyPr>
          <a:lstStyle/>
          <a:p>
            <a:pPr>
              <a:lnSpc>
                <a:spcPts val="3220"/>
              </a:lnSpc>
            </a:pPr>
            <a:r>
              <a:rPr lang="en-US" sz="2300">
                <a:solidFill>
                  <a:srgbClr val="1D1D1B"/>
                </a:solidFill>
                <a:latin typeface="Nunito Bold"/>
              </a:rPr>
              <a:t>Eliminasi Gauss</a:t>
            </a:r>
          </a:p>
          <a:p>
            <a:pPr>
              <a:lnSpc>
                <a:spcPts val="3220"/>
              </a:lnSpc>
            </a:pPr>
            <a:endParaRPr lang="en-US" sz="2300">
              <a:solidFill>
                <a:srgbClr val="1D1D1B"/>
              </a:solidFill>
              <a:latin typeface="Nunito Bold"/>
            </a:endParaRPr>
          </a:p>
          <a:p>
            <a:pPr>
              <a:lnSpc>
                <a:spcPts val="3220"/>
              </a:lnSpc>
            </a:pPr>
            <a:r>
              <a:rPr lang="en-US" sz="2300">
                <a:solidFill>
                  <a:srgbClr val="1D1D1B"/>
                </a:solidFill>
                <a:latin typeface="Nunito Bold"/>
              </a:rPr>
              <a:t>Gauss - Jordan</a:t>
            </a:r>
          </a:p>
          <a:p>
            <a:pPr>
              <a:lnSpc>
                <a:spcPts val="3220"/>
              </a:lnSpc>
            </a:pPr>
            <a:r>
              <a:rPr lang="en-US" sz="2300">
                <a:solidFill>
                  <a:srgbClr val="1D1D1B"/>
                </a:solidFill>
                <a:latin typeface="Nunito Bold"/>
              </a:rPr>
              <a:t>  </a:t>
            </a:r>
          </a:p>
          <a:p>
            <a:pPr>
              <a:lnSpc>
                <a:spcPts val="3220"/>
              </a:lnSpc>
            </a:pPr>
            <a:r>
              <a:rPr lang="en-US" sz="2300">
                <a:solidFill>
                  <a:srgbClr val="1D1D1B"/>
                </a:solidFill>
                <a:latin typeface="Nunito Bold"/>
              </a:rPr>
              <a:t>Matriks Balikan </a:t>
            </a:r>
          </a:p>
          <a:p>
            <a:pPr>
              <a:lnSpc>
                <a:spcPts val="3220"/>
              </a:lnSpc>
            </a:pPr>
            <a:r>
              <a:rPr lang="en-US" sz="2300">
                <a:solidFill>
                  <a:srgbClr val="1D1D1B"/>
                </a:solidFill>
                <a:latin typeface="Nunito Bold"/>
              </a:rPr>
              <a:t> </a:t>
            </a:r>
          </a:p>
          <a:p>
            <a:pPr>
              <a:lnSpc>
                <a:spcPts val="3220"/>
              </a:lnSpc>
            </a:pPr>
            <a:r>
              <a:rPr lang="en-US" sz="2300">
                <a:solidFill>
                  <a:srgbClr val="1D1D1B"/>
                </a:solidFill>
                <a:latin typeface="Nunito Bold"/>
              </a:rPr>
              <a:t>Dekomposisi LU</a:t>
            </a:r>
          </a:p>
          <a:p>
            <a:pPr marL="0" lvl="0" indent="0">
              <a:lnSpc>
                <a:spcPts val="3220"/>
              </a:lnSpc>
              <a:spcBef>
                <a:spcPct val="0"/>
              </a:spcBef>
            </a:pPr>
            <a:r>
              <a:rPr lang="en-US" sz="2300">
                <a:solidFill>
                  <a:srgbClr val="1D1D1B"/>
                </a:solidFill>
                <a:latin typeface="Nunito Bold"/>
              </a:rPr>
              <a:t> </a:t>
            </a:r>
          </a:p>
        </p:txBody>
      </p:sp>
      <p:sp>
        <p:nvSpPr>
          <p:cNvPr id="38" name="TextBox 38"/>
          <p:cNvSpPr txBox="1"/>
          <p:nvPr/>
        </p:nvSpPr>
        <p:spPr>
          <a:xfrm>
            <a:off x="2983663" y="2014645"/>
            <a:ext cx="2798615" cy="2780030"/>
          </a:xfrm>
          <a:prstGeom prst="rect">
            <a:avLst/>
          </a:prstGeom>
        </p:spPr>
        <p:txBody>
          <a:bodyPr lIns="0" tIns="0" rIns="0" bIns="0" rtlCol="0" anchor="t">
            <a:spAutoFit/>
          </a:bodyPr>
          <a:lstStyle/>
          <a:p>
            <a:pPr>
              <a:lnSpc>
                <a:spcPts val="3220"/>
              </a:lnSpc>
            </a:pPr>
            <a:r>
              <a:rPr lang="en-US" sz="2300">
                <a:solidFill>
                  <a:srgbClr val="1D1D1B"/>
                </a:solidFill>
                <a:latin typeface="Nunito"/>
              </a:rPr>
              <a:t>= 0.011757649 detik</a:t>
            </a:r>
          </a:p>
          <a:p>
            <a:pPr>
              <a:lnSpc>
                <a:spcPts val="3220"/>
              </a:lnSpc>
            </a:pPr>
            <a:endParaRPr lang="en-US" sz="2300">
              <a:solidFill>
                <a:srgbClr val="1D1D1B"/>
              </a:solidFill>
              <a:latin typeface="Nunito"/>
            </a:endParaRPr>
          </a:p>
          <a:p>
            <a:pPr>
              <a:lnSpc>
                <a:spcPts val="3220"/>
              </a:lnSpc>
            </a:pPr>
            <a:r>
              <a:rPr lang="en-US" sz="2300">
                <a:solidFill>
                  <a:srgbClr val="1D1D1B"/>
                </a:solidFill>
                <a:latin typeface="Nunito"/>
              </a:rPr>
              <a:t>= 0.012915699 detik</a:t>
            </a:r>
          </a:p>
          <a:p>
            <a:pPr>
              <a:lnSpc>
                <a:spcPts val="3220"/>
              </a:lnSpc>
            </a:pPr>
            <a:endParaRPr lang="en-US" sz="2300">
              <a:solidFill>
                <a:srgbClr val="1D1D1B"/>
              </a:solidFill>
              <a:latin typeface="Nunito"/>
            </a:endParaRPr>
          </a:p>
          <a:p>
            <a:pPr>
              <a:lnSpc>
                <a:spcPts val="3220"/>
              </a:lnSpc>
            </a:pPr>
            <a:r>
              <a:rPr lang="en-US" sz="2300">
                <a:solidFill>
                  <a:srgbClr val="1D1D1B"/>
                </a:solidFill>
                <a:latin typeface="Nunito"/>
              </a:rPr>
              <a:t>= 0.032446404 detik</a:t>
            </a:r>
          </a:p>
          <a:p>
            <a:pPr>
              <a:lnSpc>
                <a:spcPts val="3220"/>
              </a:lnSpc>
            </a:pPr>
            <a:endParaRPr lang="en-US" sz="2300">
              <a:solidFill>
                <a:srgbClr val="1D1D1B"/>
              </a:solidFill>
              <a:latin typeface="Nunito"/>
            </a:endParaRPr>
          </a:p>
          <a:p>
            <a:pPr marL="0" lvl="0" indent="0">
              <a:lnSpc>
                <a:spcPts val="3220"/>
              </a:lnSpc>
              <a:spcBef>
                <a:spcPct val="0"/>
              </a:spcBef>
            </a:pPr>
            <a:r>
              <a:rPr lang="en-US" sz="2300">
                <a:solidFill>
                  <a:srgbClr val="1D1D1B"/>
                </a:solidFill>
                <a:latin typeface="Nunito"/>
              </a:rPr>
              <a:t>= 0.016495079 detik</a:t>
            </a:r>
          </a:p>
        </p:txBody>
      </p:sp>
      <p:sp>
        <p:nvSpPr>
          <p:cNvPr id="39" name="TextBox 39"/>
          <p:cNvSpPr txBox="1"/>
          <p:nvPr/>
        </p:nvSpPr>
        <p:spPr>
          <a:xfrm>
            <a:off x="11994371" y="6259195"/>
            <a:ext cx="2331551" cy="3180080"/>
          </a:xfrm>
          <a:prstGeom prst="rect">
            <a:avLst/>
          </a:prstGeom>
        </p:spPr>
        <p:txBody>
          <a:bodyPr lIns="0" tIns="0" rIns="0" bIns="0" rtlCol="0" anchor="t">
            <a:spAutoFit/>
          </a:bodyPr>
          <a:lstStyle/>
          <a:p>
            <a:pPr>
              <a:lnSpc>
                <a:spcPts val="3220"/>
              </a:lnSpc>
            </a:pPr>
            <a:r>
              <a:rPr lang="en-US" sz="2300">
                <a:solidFill>
                  <a:srgbClr val="1D1D1B"/>
                </a:solidFill>
                <a:latin typeface="Nunito Bold"/>
              </a:rPr>
              <a:t>Eliminasi Gauss</a:t>
            </a:r>
          </a:p>
          <a:p>
            <a:pPr>
              <a:lnSpc>
                <a:spcPts val="3220"/>
              </a:lnSpc>
            </a:pPr>
            <a:endParaRPr lang="en-US" sz="2300">
              <a:solidFill>
                <a:srgbClr val="1D1D1B"/>
              </a:solidFill>
              <a:latin typeface="Nunito Bold"/>
            </a:endParaRPr>
          </a:p>
          <a:p>
            <a:pPr>
              <a:lnSpc>
                <a:spcPts val="3220"/>
              </a:lnSpc>
            </a:pPr>
            <a:r>
              <a:rPr lang="en-US" sz="2300">
                <a:solidFill>
                  <a:srgbClr val="1D1D1B"/>
                </a:solidFill>
                <a:latin typeface="Nunito Bold"/>
              </a:rPr>
              <a:t>Gauss - Jordan</a:t>
            </a:r>
          </a:p>
          <a:p>
            <a:pPr>
              <a:lnSpc>
                <a:spcPts val="3220"/>
              </a:lnSpc>
            </a:pPr>
            <a:r>
              <a:rPr lang="en-US" sz="2300">
                <a:solidFill>
                  <a:srgbClr val="1D1D1B"/>
                </a:solidFill>
                <a:latin typeface="Nunito Bold"/>
              </a:rPr>
              <a:t>  </a:t>
            </a:r>
          </a:p>
          <a:p>
            <a:pPr>
              <a:lnSpc>
                <a:spcPts val="3220"/>
              </a:lnSpc>
            </a:pPr>
            <a:r>
              <a:rPr lang="en-US" sz="2300">
                <a:solidFill>
                  <a:srgbClr val="1D1D1B"/>
                </a:solidFill>
                <a:latin typeface="Nunito Bold"/>
              </a:rPr>
              <a:t>Matriks Balikan </a:t>
            </a:r>
          </a:p>
          <a:p>
            <a:pPr>
              <a:lnSpc>
                <a:spcPts val="3220"/>
              </a:lnSpc>
            </a:pPr>
            <a:r>
              <a:rPr lang="en-US" sz="2300">
                <a:solidFill>
                  <a:srgbClr val="1D1D1B"/>
                </a:solidFill>
                <a:latin typeface="Nunito Bold"/>
              </a:rPr>
              <a:t> </a:t>
            </a:r>
          </a:p>
          <a:p>
            <a:pPr>
              <a:lnSpc>
                <a:spcPts val="3220"/>
              </a:lnSpc>
            </a:pPr>
            <a:r>
              <a:rPr lang="en-US" sz="2300">
                <a:solidFill>
                  <a:srgbClr val="1D1D1B"/>
                </a:solidFill>
                <a:latin typeface="Nunito Bold"/>
              </a:rPr>
              <a:t>Dekomposisi LU</a:t>
            </a:r>
          </a:p>
          <a:p>
            <a:pPr marL="0" lvl="0" indent="0">
              <a:lnSpc>
                <a:spcPts val="3220"/>
              </a:lnSpc>
              <a:spcBef>
                <a:spcPct val="0"/>
              </a:spcBef>
            </a:pPr>
            <a:r>
              <a:rPr lang="en-US" sz="2300">
                <a:solidFill>
                  <a:srgbClr val="1D1D1B"/>
                </a:solidFill>
                <a:latin typeface="Nunito Bold"/>
              </a:rPr>
              <a:t> </a:t>
            </a:r>
          </a:p>
        </p:txBody>
      </p:sp>
      <p:sp>
        <p:nvSpPr>
          <p:cNvPr id="40" name="TextBox 40"/>
          <p:cNvSpPr txBox="1"/>
          <p:nvPr/>
        </p:nvSpPr>
        <p:spPr>
          <a:xfrm>
            <a:off x="14249721" y="6259195"/>
            <a:ext cx="3341595" cy="2780030"/>
          </a:xfrm>
          <a:prstGeom prst="rect">
            <a:avLst/>
          </a:prstGeom>
        </p:spPr>
        <p:txBody>
          <a:bodyPr lIns="0" tIns="0" rIns="0" bIns="0" rtlCol="0" anchor="t">
            <a:spAutoFit/>
          </a:bodyPr>
          <a:lstStyle/>
          <a:p>
            <a:pPr>
              <a:lnSpc>
                <a:spcPts val="3220"/>
              </a:lnSpc>
            </a:pPr>
            <a:r>
              <a:rPr lang="en-US" sz="2300">
                <a:solidFill>
                  <a:srgbClr val="1D1D1B"/>
                </a:solidFill>
                <a:latin typeface="Nunito"/>
              </a:rPr>
              <a:t>= 5,18 A; 1,91 A; 1,71 A</a:t>
            </a:r>
          </a:p>
          <a:p>
            <a:pPr>
              <a:lnSpc>
                <a:spcPts val="3220"/>
              </a:lnSpc>
            </a:pPr>
            <a:endParaRPr lang="en-US" sz="2300">
              <a:solidFill>
                <a:srgbClr val="1D1D1B"/>
              </a:solidFill>
              <a:latin typeface="Nunito"/>
            </a:endParaRPr>
          </a:p>
          <a:p>
            <a:pPr>
              <a:lnSpc>
                <a:spcPts val="3220"/>
              </a:lnSpc>
            </a:pPr>
            <a:r>
              <a:rPr lang="en-US" sz="2300">
                <a:solidFill>
                  <a:srgbClr val="1D1D1B"/>
                </a:solidFill>
                <a:latin typeface="Nunito"/>
              </a:rPr>
              <a:t>= 5,18 A; 1,91 A; 1,71 A</a:t>
            </a:r>
          </a:p>
          <a:p>
            <a:pPr>
              <a:lnSpc>
                <a:spcPts val="3220"/>
              </a:lnSpc>
            </a:pPr>
            <a:endParaRPr lang="en-US" sz="2300">
              <a:solidFill>
                <a:srgbClr val="1D1D1B"/>
              </a:solidFill>
              <a:latin typeface="Nunito"/>
            </a:endParaRPr>
          </a:p>
          <a:p>
            <a:pPr>
              <a:lnSpc>
                <a:spcPts val="3220"/>
              </a:lnSpc>
            </a:pPr>
            <a:r>
              <a:rPr lang="en-US" sz="2300">
                <a:solidFill>
                  <a:srgbClr val="1D1D1B"/>
                </a:solidFill>
                <a:latin typeface="Nunito"/>
              </a:rPr>
              <a:t>= 5,18 A; 1,91 A; 1,71 A</a:t>
            </a:r>
          </a:p>
          <a:p>
            <a:pPr>
              <a:lnSpc>
                <a:spcPts val="3220"/>
              </a:lnSpc>
            </a:pPr>
            <a:endParaRPr lang="en-US" sz="2300">
              <a:solidFill>
                <a:srgbClr val="1D1D1B"/>
              </a:solidFill>
              <a:latin typeface="Nunito"/>
            </a:endParaRPr>
          </a:p>
          <a:p>
            <a:pPr marL="0" lvl="0" indent="0">
              <a:lnSpc>
                <a:spcPts val="3220"/>
              </a:lnSpc>
              <a:spcBef>
                <a:spcPct val="0"/>
              </a:spcBef>
            </a:pPr>
            <a:r>
              <a:rPr lang="en-US" sz="2300">
                <a:solidFill>
                  <a:srgbClr val="1D1D1B"/>
                </a:solidFill>
                <a:latin typeface="Nunito"/>
              </a:rPr>
              <a:t>= 5,18 A; 1,92 A; 1,71 A</a:t>
            </a:r>
          </a:p>
        </p:txBody>
      </p:sp>
      <p:sp>
        <p:nvSpPr>
          <p:cNvPr id="41" name="TextBox 41"/>
          <p:cNvSpPr txBox="1"/>
          <p:nvPr/>
        </p:nvSpPr>
        <p:spPr>
          <a:xfrm>
            <a:off x="-215729" y="6375194"/>
            <a:ext cx="4945689"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Nunito Bold Bold Italics"/>
              </a:rPr>
              <a:t>KESIMPULAN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8" t="28304" r="2851" b="34503"/>
          <a:stretch>
            <a:fillRect/>
          </a:stretch>
        </p:blipFill>
        <p:spPr>
          <a:xfrm>
            <a:off x="0" y="0"/>
            <a:ext cx="18288000" cy="10287000"/>
          </a:xfrm>
          <a:prstGeom prst="rect">
            <a:avLst/>
          </a:prstGeom>
        </p:spPr>
      </p:pic>
      <p:grpSp>
        <p:nvGrpSpPr>
          <p:cNvPr id="3" name="Group 3"/>
          <p:cNvGrpSpPr/>
          <p:nvPr/>
        </p:nvGrpSpPr>
        <p:grpSpPr>
          <a:xfrm>
            <a:off x="1028700" y="571618"/>
            <a:ext cx="13130299" cy="9143765"/>
            <a:chOff x="0" y="0"/>
            <a:chExt cx="7153782" cy="4981798"/>
          </a:xfrm>
        </p:grpSpPr>
        <p:sp>
          <p:nvSpPr>
            <p:cNvPr id="4" name="Freeform 4"/>
            <p:cNvSpPr/>
            <p:nvPr/>
          </p:nvSpPr>
          <p:spPr>
            <a:xfrm>
              <a:off x="0" y="0"/>
              <a:ext cx="7153782" cy="4981798"/>
            </a:xfrm>
            <a:custGeom>
              <a:avLst/>
              <a:gdLst/>
              <a:ahLst/>
              <a:cxnLst/>
              <a:rect l="l" t="t" r="r" b="b"/>
              <a:pathLst>
                <a:path w="7153782" h="4981798">
                  <a:moveTo>
                    <a:pt x="7029322" y="4981798"/>
                  </a:moveTo>
                  <a:lnTo>
                    <a:pt x="124460" y="4981798"/>
                  </a:lnTo>
                  <a:cubicBezTo>
                    <a:pt x="55880" y="4981798"/>
                    <a:pt x="0" y="4925918"/>
                    <a:pt x="0" y="4857338"/>
                  </a:cubicBezTo>
                  <a:lnTo>
                    <a:pt x="0" y="124460"/>
                  </a:lnTo>
                  <a:cubicBezTo>
                    <a:pt x="0" y="55880"/>
                    <a:pt x="55880" y="0"/>
                    <a:pt x="124460" y="0"/>
                  </a:cubicBezTo>
                  <a:lnTo>
                    <a:pt x="7029322" y="0"/>
                  </a:lnTo>
                  <a:cubicBezTo>
                    <a:pt x="7097902" y="0"/>
                    <a:pt x="7153782" y="55880"/>
                    <a:pt x="7153782" y="124460"/>
                  </a:cubicBezTo>
                  <a:lnTo>
                    <a:pt x="7153782" y="4857338"/>
                  </a:lnTo>
                  <a:cubicBezTo>
                    <a:pt x="7153782" y="4925918"/>
                    <a:pt x="7097902" y="4981798"/>
                    <a:pt x="7029322" y="4981798"/>
                  </a:cubicBezTo>
                  <a:close/>
                </a:path>
              </a:pathLst>
            </a:custGeom>
            <a:solidFill>
              <a:srgbClr val="FFFFFF"/>
            </a:solidFill>
          </p:spPr>
        </p:sp>
      </p:grpSp>
      <p:grpSp>
        <p:nvGrpSpPr>
          <p:cNvPr id="5" name="Group 5"/>
          <p:cNvGrpSpPr/>
          <p:nvPr/>
        </p:nvGrpSpPr>
        <p:grpSpPr>
          <a:xfrm>
            <a:off x="2217789" y="822572"/>
            <a:ext cx="4339324" cy="1212121"/>
            <a:chOff x="0" y="0"/>
            <a:chExt cx="2364194" cy="660400"/>
          </a:xfrm>
        </p:grpSpPr>
        <p:sp>
          <p:nvSpPr>
            <p:cNvPr id="6" name="Freeform 6"/>
            <p:cNvSpPr/>
            <p:nvPr/>
          </p:nvSpPr>
          <p:spPr>
            <a:xfrm>
              <a:off x="0" y="0"/>
              <a:ext cx="2364194" cy="660400"/>
            </a:xfrm>
            <a:custGeom>
              <a:avLst/>
              <a:gdLst/>
              <a:ahLst/>
              <a:cxnLst/>
              <a:rect l="l" t="t" r="r" b="b"/>
              <a:pathLst>
                <a:path w="2364194" h="660400">
                  <a:moveTo>
                    <a:pt x="2239734" y="660400"/>
                  </a:moveTo>
                  <a:lnTo>
                    <a:pt x="124460" y="660400"/>
                  </a:lnTo>
                  <a:cubicBezTo>
                    <a:pt x="55880" y="660400"/>
                    <a:pt x="0" y="604520"/>
                    <a:pt x="0" y="535940"/>
                  </a:cubicBezTo>
                  <a:lnTo>
                    <a:pt x="0" y="124460"/>
                  </a:lnTo>
                  <a:cubicBezTo>
                    <a:pt x="0" y="55880"/>
                    <a:pt x="55880" y="0"/>
                    <a:pt x="124460" y="0"/>
                  </a:cubicBezTo>
                  <a:lnTo>
                    <a:pt x="2239734" y="0"/>
                  </a:lnTo>
                  <a:cubicBezTo>
                    <a:pt x="2308314" y="0"/>
                    <a:pt x="2364194" y="55880"/>
                    <a:pt x="2364194" y="124460"/>
                  </a:cubicBezTo>
                  <a:lnTo>
                    <a:pt x="2364194" y="535940"/>
                  </a:lnTo>
                  <a:cubicBezTo>
                    <a:pt x="2364194" y="604520"/>
                    <a:pt x="2308314" y="660400"/>
                    <a:pt x="2239734" y="660400"/>
                  </a:cubicBezTo>
                  <a:close/>
                </a:path>
              </a:pathLst>
            </a:custGeom>
            <a:solidFill>
              <a:srgbClr val="E49592"/>
            </a:solidFill>
          </p:spPr>
        </p:sp>
      </p:grpSp>
      <p:grpSp>
        <p:nvGrpSpPr>
          <p:cNvPr id="7" name="Group 7"/>
          <p:cNvGrpSpPr/>
          <p:nvPr/>
        </p:nvGrpSpPr>
        <p:grpSpPr>
          <a:xfrm>
            <a:off x="6702705" y="822572"/>
            <a:ext cx="1212121" cy="1212121"/>
            <a:chOff x="0" y="0"/>
            <a:chExt cx="660400" cy="660400"/>
          </a:xfrm>
        </p:grpSpPr>
        <p:sp>
          <p:nvSpPr>
            <p:cNvPr id="8" name="Freeform 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9" name="Group 9"/>
          <p:cNvGrpSpPr/>
          <p:nvPr/>
        </p:nvGrpSpPr>
        <p:grpSpPr>
          <a:xfrm>
            <a:off x="1123950" y="1657232"/>
            <a:ext cx="12943896" cy="7962900"/>
            <a:chOff x="0" y="0"/>
            <a:chExt cx="7052224" cy="4338427"/>
          </a:xfrm>
        </p:grpSpPr>
        <p:sp>
          <p:nvSpPr>
            <p:cNvPr id="10" name="Freeform 10"/>
            <p:cNvSpPr/>
            <p:nvPr/>
          </p:nvSpPr>
          <p:spPr>
            <a:xfrm>
              <a:off x="0" y="0"/>
              <a:ext cx="7052224" cy="4338427"/>
            </a:xfrm>
            <a:custGeom>
              <a:avLst/>
              <a:gdLst/>
              <a:ahLst/>
              <a:cxnLst/>
              <a:rect l="l" t="t" r="r" b="b"/>
              <a:pathLst>
                <a:path w="7052224" h="4338427">
                  <a:moveTo>
                    <a:pt x="6927764" y="4338427"/>
                  </a:moveTo>
                  <a:lnTo>
                    <a:pt x="124460" y="4338427"/>
                  </a:lnTo>
                  <a:cubicBezTo>
                    <a:pt x="55880" y="4338427"/>
                    <a:pt x="0" y="4282548"/>
                    <a:pt x="0" y="4213968"/>
                  </a:cubicBezTo>
                  <a:lnTo>
                    <a:pt x="0" y="124460"/>
                  </a:lnTo>
                  <a:cubicBezTo>
                    <a:pt x="0" y="55880"/>
                    <a:pt x="55880" y="0"/>
                    <a:pt x="124460" y="0"/>
                  </a:cubicBezTo>
                  <a:lnTo>
                    <a:pt x="6927764" y="0"/>
                  </a:lnTo>
                  <a:cubicBezTo>
                    <a:pt x="6996344" y="0"/>
                    <a:pt x="7052224" y="55880"/>
                    <a:pt x="7052224" y="124460"/>
                  </a:cubicBezTo>
                  <a:lnTo>
                    <a:pt x="7052224" y="4213968"/>
                  </a:lnTo>
                  <a:cubicBezTo>
                    <a:pt x="7052224" y="4282548"/>
                    <a:pt x="6996344" y="4338427"/>
                    <a:pt x="6927764" y="4338427"/>
                  </a:cubicBezTo>
                  <a:close/>
                </a:path>
              </a:pathLst>
            </a:custGeom>
            <a:solidFill>
              <a:srgbClr val="E49592"/>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0539" y="860672"/>
            <a:ext cx="606061" cy="606061"/>
          </a:xfrm>
          <a:prstGeom prst="rect">
            <a:avLst/>
          </a:prstGeom>
        </p:spPr>
      </p:pic>
      <p:grpSp>
        <p:nvGrpSpPr>
          <p:cNvPr id="12" name="Group 12"/>
          <p:cNvGrpSpPr/>
          <p:nvPr/>
        </p:nvGrpSpPr>
        <p:grpSpPr>
          <a:xfrm>
            <a:off x="1467821" y="1969738"/>
            <a:ext cx="10607341" cy="803358"/>
            <a:chOff x="0" y="0"/>
            <a:chExt cx="12721440" cy="963471"/>
          </a:xfrm>
        </p:grpSpPr>
        <p:sp>
          <p:nvSpPr>
            <p:cNvPr id="13" name="Freeform 13"/>
            <p:cNvSpPr/>
            <p:nvPr/>
          </p:nvSpPr>
          <p:spPr>
            <a:xfrm>
              <a:off x="0" y="0"/>
              <a:ext cx="12722710" cy="963471"/>
            </a:xfrm>
            <a:custGeom>
              <a:avLst/>
              <a:gdLst/>
              <a:ahLst/>
              <a:cxnLst/>
              <a:rect l="l" t="t" r="r" b="b"/>
              <a:pathLst>
                <a:path w="12722710" h="963471">
                  <a:moveTo>
                    <a:pt x="12168990" y="963471"/>
                  </a:moveTo>
                  <a:lnTo>
                    <a:pt x="553720" y="963471"/>
                  </a:lnTo>
                  <a:cubicBezTo>
                    <a:pt x="247650" y="963471"/>
                    <a:pt x="0" y="747748"/>
                    <a:pt x="0" y="482275"/>
                  </a:cubicBezTo>
                  <a:cubicBezTo>
                    <a:pt x="0" y="215697"/>
                    <a:pt x="247650" y="0"/>
                    <a:pt x="553720" y="0"/>
                  </a:cubicBezTo>
                  <a:lnTo>
                    <a:pt x="12168990" y="0"/>
                  </a:lnTo>
                  <a:cubicBezTo>
                    <a:pt x="12475060" y="0"/>
                    <a:pt x="12722710" y="215697"/>
                    <a:pt x="12722710" y="482275"/>
                  </a:cubicBezTo>
                  <a:cubicBezTo>
                    <a:pt x="12721440" y="747748"/>
                    <a:pt x="12473790" y="963471"/>
                    <a:pt x="12168990" y="963471"/>
                  </a:cubicBezTo>
                  <a:close/>
                </a:path>
              </a:pathLst>
            </a:custGeom>
            <a:solidFill>
              <a:srgbClr val="FAF9F5"/>
            </a:solidFill>
          </p:spPr>
        </p:sp>
      </p:grpSp>
      <p:grpSp>
        <p:nvGrpSpPr>
          <p:cNvPr id="14" name="Group 14"/>
          <p:cNvGrpSpPr/>
          <p:nvPr/>
        </p:nvGrpSpPr>
        <p:grpSpPr>
          <a:xfrm>
            <a:off x="1467821" y="3066932"/>
            <a:ext cx="12256153" cy="6248400"/>
            <a:chOff x="0" y="0"/>
            <a:chExt cx="6677521" cy="3404316"/>
          </a:xfrm>
        </p:grpSpPr>
        <p:sp>
          <p:nvSpPr>
            <p:cNvPr id="15" name="Freeform 15"/>
            <p:cNvSpPr/>
            <p:nvPr/>
          </p:nvSpPr>
          <p:spPr>
            <a:xfrm>
              <a:off x="0" y="0"/>
              <a:ext cx="6677521" cy="3404316"/>
            </a:xfrm>
            <a:custGeom>
              <a:avLst/>
              <a:gdLst/>
              <a:ahLst/>
              <a:cxnLst/>
              <a:rect l="l" t="t" r="r" b="b"/>
              <a:pathLst>
                <a:path w="6677521" h="3404316">
                  <a:moveTo>
                    <a:pt x="6553060" y="3404316"/>
                  </a:moveTo>
                  <a:lnTo>
                    <a:pt x="124460" y="3404316"/>
                  </a:lnTo>
                  <a:cubicBezTo>
                    <a:pt x="55880" y="3404316"/>
                    <a:pt x="0" y="3348436"/>
                    <a:pt x="0" y="3279856"/>
                  </a:cubicBezTo>
                  <a:lnTo>
                    <a:pt x="0" y="124460"/>
                  </a:lnTo>
                  <a:cubicBezTo>
                    <a:pt x="0" y="55880"/>
                    <a:pt x="55880" y="0"/>
                    <a:pt x="124460" y="0"/>
                  </a:cubicBezTo>
                  <a:lnTo>
                    <a:pt x="6553061" y="0"/>
                  </a:lnTo>
                  <a:cubicBezTo>
                    <a:pt x="6621641" y="0"/>
                    <a:pt x="6677521" y="55880"/>
                    <a:pt x="6677521" y="124460"/>
                  </a:cubicBezTo>
                  <a:lnTo>
                    <a:pt x="6677521" y="3279856"/>
                  </a:lnTo>
                  <a:cubicBezTo>
                    <a:pt x="6677521" y="3348436"/>
                    <a:pt x="6621641" y="3404316"/>
                    <a:pt x="6553061" y="3404316"/>
                  </a:cubicBezTo>
                  <a:close/>
                </a:path>
              </a:pathLst>
            </a:custGeom>
            <a:solidFill>
              <a:srgbClr val="FAF9F5"/>
            </a:solidFill>
          </p:spPr>
        </p:sp>
      </p:grpSp>
      <p:grpSp>
        <p:nvGrpSpPr>
          <p:cNvPr id="16" name="Group 16"/>
          <p:cNvGrpSpPr/>
          <p:nvPr/>
        </p:nvGrpSpPr>
        <p:grpSpPr>
          <a:xfrm>
            <a:off x="12522155" y="860672"/>
            <a:ext cx="506933" cy="506933"/>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18" name="Group 18"/>
          <p:cNvGrpSpPr/>
          <p:nvPr/>
        </p:nvGrpSpPr>
        <p:grpSpPr>
          <a:xfrm>
            <a:off x="11795093" y="860672"/>
            <a:ext cx="506933" cy="506933"/>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0" name="Group 20"/>
          <p:cNvGrpSpPr/>
          <p:nvPr/>
        </p:nvGrpSpPr>
        <p:grpSpPr>
          <a:xfrm>
            <a:off x="13249217" y="860672"/>
            <a:ext cx="506933" cy="506933"/>
            <a:chOff x="0" y="0"/>
            <a:chExt cx="660400" cy="660400"/>
          </a:xfrm>
        </p:grpSpPr>
        <p:sp>
          <p:nvSpPr>
            <p:cNvPr id="21" name="Freeform 2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158108" y="2133292"/>
            <a:ext cx="476250" cy="476250"/>
          </a:xfrm>
          <a:prstGeom prst="rect">
            <a:avLst/>
          </a:prstGeom>
        </p:spPr>
      </p:pic>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775622" y="2142982"/>
            <a:ext cx="587613" cy="456869"/>
          </a:xfrm>
          <a:prstGeom prst="rect">
            <a:avLst/>
          </a:prstGeom>
        </p:spPr>
      </p:pic>
      <p:pic>
        <p:nvPicPr>
          <p:cNvPr id="24" name="Picture 2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249217" y="1367605"/>
            <a:ext cx="3864443" cy="9322120"/>
          </a:xfrm>
          <a:prstGeom prst="rect">
            <a:avLst/>
          </a:prstGeom>
        </p:spPr>
      </p:pic>
      <p:pic>
        <p:nvPicPr>
          <p:cNvPr id="25" name="Picture 2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158108" y="7053831"/>
            <a:ext cx="552161" cy="867837"/>
          </a:xfrm>
          <a:prstGeom prst="rect">
            <a:avLst/>
          </a:prstGeom>
        </p:spPr>
      </p:pic>
      <p:sp>
        <p:nvSpPr>
          <p:cNvPr id="26" name="TextBox 26"/>
          <p:cNvSpPr txBox="1"/>
          <p:nvPr/>
        </p:nvSpPr>
        <p:spPr>
          <a:xfrm>
            <a:off x="2062789" y="5067664"/>
            <a:ext cx="10951156" cy="1826893"/>
          </a:xfrm>
          <a:prstGeom prst="rect">
            <a:avLst/>
          </a:prstGeom>
        </p:spPr>
        <p:txBody>
          <a:bodyPr lIns="0" tIns="0" rIns="0" bIns="0" rtlCol="0" anchor="t">
            <a:spAutoFit/>
          </a:bodyPr>
          <a:lstStyle/>
          <a:p>
            <a:pPr algn="ctr">
              <a:lnSpc>
                <a:spcPts val="13799"/>
              </a:lnSpc>
            </a:pPr>
            <a:r>
              <a:rPr lang="en-US" sz="13799">
                <a:solidFill>
                  <a:srgbClr val="1D1D1B"/>
                </a:solidFill>
                <a:latin typeface="Nunito Bold"/>
              </a:rPr>
              <a:t>Thank You</a:t>
            </a:r>
          </a:p>
        </p:txBody>
      </p:sp>
      <p:pic>
        <p:nvPicPr>
          <p:cNvPr id="27" name="Picture 2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87229" y="8922425"/>
            <a:ext cx="6763023" cy="392907"/>
          </a:xfrm>
          <a:prstGeom prst="rect">
            <a:avLst/>
          </a:prstGeom>
        </p:spPr>
      </p:pic>
      <p:sp>
        <p:nvSpPr>
          <p:cNvPr id="28" name="TextBox 28"/>
          <p:cNvSpPr txBox="1"/>
          <p:nvPr/>
        </p:nvSpPr>
        <p:spPr>
          <a:xfrm>
            <a:off x="2634920" y="1066800"/>
            <a:ext cx="2509909" cy="471805"/>
          </a:xfrm>
          <a:prstGeom prst="rect">
            <a:avLst/>
          </a:prstGeom>
        </p:spPr>
        <p:txBody>
          <a:bodyPr lIns="0" tIns="0" rIns="0" bIns="0" rtlCol="0" anchor="t">
            <a:spAutoFit/>
          </a:bodyPr>
          <a:lstStyle/>
          <a:p>
            <a:pPr algn="ctr">
              <a:lnSpc>
                <a:spcPts val="3740"/>
              </a:lnSpc>
            </a:pPr>
            <a:r>
              <a:rPr lang="en-US" sz="3400">
                <a:solidFill>
                  <a:srgbClr val="FFFFFF"/>
                </a:solidFill>
                <a:latin typeface="Nunito Bold"/>
              </a:rPr>
              <a:t>PROJECT -1</a:t>
            </a:r>
          </a:p>
        </p:txBody>
      </p:sp>
      <p:sp>
        <p:nvSpPr>
          <p:cNvPr id="29" name="TextBox 29"/>
          <p:cNvSpPr txBox="1"/>
          <p:nvPr/>
        </p:nvSpPr>
        <p:spPr>
          <a:xfrm>
            <a:off x="1966600" y="2171392"/>
            <a:ext cx="12074574" cy="471805"/>
          </a:xfrm>
          <a:prstGeom prst="rect">
            <a:avLst/>
          </a:prstGeom>
        </p:spPr>
        <p:txBody>
          <a:bodyPr lIns="0" tIns="0" rIns="0" bIns="0" rtlCol="0" anchor="t">
            <a:spAutoFit/>
          </a:bodyPr>
          <a:lstStyle/>
          <a:p>
            <a:pPr>
              <a:lnSpc>
                <a:spcPts val="3740"/>
              </a:lnSpc>
            </a:pPr>
            <a:r>
              <a:rPr lang="en-US" sz="3400">
                <a:solidFill>
                  <a:srgbClr val="1D1D1B"/>
                </a:solidFill>
                <a:latin typeface="Nunito Bold"/>
              </a:rPr>
              <a:t>Kelompok 2 - Praktikum Fisika Komputasi</a:t>
            </a:r>
          </a:p>
        </p:txBody>
      </p:sp>
      <p:pic>
        <p:nvPicPr>
          <p:cNvPr id="30" name="Picture 3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flipH="1">
            <a:off x="8250252" y="8958942"/>
            <a:ext cx="5505897" cy="319873"/>
          </a:xfrm>
          <a:prstGeom prst="rect">
            <a:avLst/>
          </a:prstGeom>
        </p:spPr>
      </p:pic>
      <p:pic>
        <p:nvPicPr>
          <p:cNvPr id="31" name="Picture 3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flipH="1">
            <a:off x="-1448014" y="5982768"/>
            <a:ext cx="6191368" cy="3596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24" t="25114" r="8244" b="41682"/>
          <a:stretch>
            <a:fillRect/>
          </a:stretch>
        </p:blipFill>
        <p:spPr>
          <a:xfrm>
            <a:off x="0" y="0"/>
            <a:ext cx="18288000" cy="10287000"/>
          </a:xfrm>
          <a:prstGeom prst="rect">
            <a:avLst/>
          </a:prstGeom>
        </p:spPr>
      </p:pic>
      <p:grpSp>
        <p:nvGrpSpPr>
          <p:cNvPr id="3" name="Group 3"/>
          <p:cNvGrpSpPr/>
          <p:nvPr/>
        </p:nvGrpSpPr>
        <p:grpSpPr>
          <a:xfrm>
            <a:off x="1700859" y="570401"/>
            <a:ext cx="16152009" cy="8000129"/>
            <a:chOff x="0" y="0"/>
            <a:chExt cx="8800100" cy="4358711"/>
          </a:xfrm>
        </p:grpSpPr>
        <p:sp>
          <p:nvSpPr>
            <p:cNvPr id="4" name="Freeform 4"/>
            <p:cNvSpPr/>
            <p:nvPr/>
          </p:nvSpPr>
          <p:spPr>
            <a:xfrm>
              <a:off x="0" y="0"/>
              <a:ext cx="8800100" cy="4358711"/>
            </a:xfrm>
            <a:custGeom>
              <a:avLst/>
              <a:gdLst/>
              <a:ahLst/>
              <a:cxnLst/>
              <a:rect l="l" t="t" r="r" b="b"/>
              <a:pathLst>
                <a:path w="8800100" h="4358711">
                  <a:moveTo>
                    <a:pt x="8675640" y="4358711"/>
                  </a:moveTo>
                  <a:lnTo>
                    <a:pt x="124460" y="4358711"/>
                  </a:lnTo>
                  <a:cubicBezTo>
                    <a:pt x="55880" y="4358711"/>
                    <a:pt x="0" y="4302831"/>
                    <a:pt x="0" y="4234251"/>
                  </a:cubicBezTo>
                  <a:lnTo>
                    <a:pt x="0" y="124460"/>
                  </a:lnTo>
                  <a:cubicBezTo>
                    <a:pt x="0" y="55880"/>
                    <a:pt x="55880" y="0"/>
                    <a:pt x="124460" y="0"/>
                  </a:cubicBezTo>
                  <a:lnTo>
                    <a:pt x="8675640" y="0"/>
                  </a:lnTo>
                  <a:cubicBezTo>
                    <a:pt x="8744221" y="0"/>
                    <a:pt x="8800100" y="55880"/>
                    <a:pt x="8800100" y="124460"/>
                  </a:cubicBezTo>
                  <a:lnTo>
                    <a:pt x="8800100" y="4234251"/>
                  </a:lnTo>
                  <a:cubicBezTo>
                    <a:pt x="8800100" y="4302831"/>
                    <a:pt x="8744221" y="4358711"/>
                    <a:pt x="8675640" y="4358711"/>
                  </a:cubicBezTo>
                  <a:close/>
                </a:path>
              </a:pathLst>
            </a:custGeom>
            <a:solidFill>
              <a:srgbClr val="FAF9F5"/>
            </a:solidFill>
          </p:spPr>
        </p:sp>
      </p:grpSp>
      <p:grpSp>
        <p:nvGrpSpPr>
          <p:cNvPr id="5" name="Group 5"/>
          <p:cNvGrpSpPr/>
          <p:nvPr/>
        </p:nvGrpSpPr>
        <p:grpSpPr>
          <a:xfrm>
            <a:off x="2028551" y="1754656"/>
            <a:ext cx="15520458" cy="6434874"/>
            <a:chOff x="0" y="0"/>
            <a:chExt cx="8456012" cy="3505913"/>
          </a:xfrm>
        </p:grpSpPr>
        <p:sp>
          <p:nvSpPr>
            <p:cNvPr id="6" name="Freeform 6"/>
            <p:cNvSpPr/>
            <p:nvPr/>
          </p:nvSpPr>
          <p:spPr>
            <a:xfrm>
              <a:off x="0" y="0"/>
              <a:ext cx="8456013" cy="3505913"/>
            </a:xfrm>
            <a:custGeom>
              <a:avLst/>
              <a:gdLst/>
              <a:ahLst/>
              <a:cxnLst/>
              <a:rect l="l" t="t" r="r" b="b"/>
              <a:pathLst>
                <a:path w="8456013" h="3505913">
                  <a:moveTo>
                    <a:pt x="8331552" y="3505913"/>
                  </a:moveTo>
                  <a:lnTo>
                    <a:pt x="124460" y="3505913"/>
                  </a:lnTo>
                  <a:cubicBezTo>
                    <a:pt x="55880" y="3505913"/>
                    <a:pt x="0" y="3450033"/>
                    <a:pt x="0" y="3381453"/>
                  </a:cubicBezTo>
                  <a:lnTo>
                    <a:pt x="0" y="124460"/>
                  </a:lnTo>
                  <a:cubicBezTo>
                    <a:pt x="0" y="55880"/>
                    <a:pt x="55880" y="0"/>
                    <a:pt x="124460" y="0"/>
                  </a:cubicBezTo>
                  <a:lnTo>
                    <a:pt x="8331553" y="0"/>
                  </a:lnTo>
                  <a:cubicBezTo>
                    <a:pt x="8400132" y="0"/>
                    <a:pt x="8456013" y="55880"/>
                    <a:pt x="8456013" y="124460"/>
                  </a:cubicBezTo>
                  <a:lnTo>
                    <a:pt x="8456013" y="3381453"/>
                  </a:lnTo>
                  <a:cubicBezTo>
                    <a:pt x="8456013" y="3450033"/>
                    <a:pt x="8400132" y="3505913"/>
                    <a:pt x="8331553" y="3505913"/>
                  </a:cubicBezTo>
                  <a:close/>
                </a:path>
              </a:pathLst>
            </a:custGeom>
            <a:solidFill>
              <a:srgbClr val="EFBF6E"/>
            </a:solidFill>
          </p:spPr>
        </p:sp>
      </p:grpSp>
      <p:grpSp>
        <p:nvGrpSpPr>
          <p:cNvPr id="7" name="Group 7"/>
          <p:cNvGrpSpPr/>
          <p:nvPr/>
        </p:nvGrpSpPr>
        <p:grpSpPr>
          <a:xfrm>
            <a:off x="2549445" y="2087184"/>
            <a:ext cx="14509398" cy="5850578"/>
            <a:chOff x="0" y="0"/>
            <a:chExt cx="6428685" cy="2592218"/>
          </a:xfrm>
        </p:grpSpPr>
        <p:sp>
          <p:nvSpPr>
            <p:cNvPr id="8" name="Freeform 8"/>
            <p:cNvSpPr/>
            <p:nvPr/>
          </p:nvSpPr>
          <p:spPr>
            <a:xfrm>
              <a:off x="0" y="0"/>
              <a:ext cx="6428686" cy="2592218"/>
            </a:xfrm>
            <a:custGeom>
              <a:avLst/>
              <a:gdLst/>
              <a:ahLst/>
              <a:cxnLst/>
              <a:rect l="l" t="t" r="r" b="b"/>
              <a:pathLst>
                <a:path w="6428686" h="2592218">
                  <a:moveTo>
                    <a:pt x="6304225" y="2592218"/>
                  </a:moveTo>
                  <a:lnTo>
                    <a:pt x="124460" y="2592218"/>
                  </a:lnTo>
                  <a:cubicBezTo>
                    <a:pt x="55880" y="2592218"/>
                    <a:pt x="0" y="2536338"/>
                    <a:pt x="0" y="2467758"/>
                  </a:cubicBezTo>
                  <a:lnTo>
                    <a:pt x="0" y="124460"/>
                  </a:lnTo>
                  <a:cubicBezTo>
                    <a:pt x="0" y="55880"/>
                    <a:pt x="55880" y="0"/>
                    <a:pt x="124460" y="0"/>
                  </a:cubicBezTo>
                  <a:lnTo>
                    <a:pt x="6304225" y="0"/>
                  </a:lnTo>
                  <a:cubicBezTo>
                    <a:pt x="6372805" y="0"/>
                    <a:pt x="6428686" y="55880"/>
                    <a:pt x="6428686" y="124460"/>
                  </a:cubicBezTo>
                  <a:lnTo>
                    <a:pt x="6428686" y="2467758"/>
                  </a:lnTo>
                  <a:cubicBezTo>
                    <a:pt x="6428686" y="2536338"/>
                    <a:pt x="6372805" y="2592218"/>
                    <a:pt x="6304225" y="2592218"/>
                  </a:cubicBezTo>
                  <a:close/>
                </a:path>
              </a:pathLst>
            </a:custGeom>
            <a:solidFill>
              <a:srgbClr val="FAF9F5"/>
            </a:solidFill>
          </p:spPr>
        </p:sp>
      </p:grpSp>
      <p:grpSp>
        <p:nvGrpSpPr>
          <p:cNvPr id="9" name="Group 9"/>
          <p:cNvGrpSpPr/>
          <p:nvPr/>
        </p:nvGrpSpPr>
        <p:grpSpPr>
          <a:xfrm>
            <a:off x="4411291" y="828243"/>
            <a:ext cx="9930204" cy="803358"/>
            <a:chOff x="0" y="0"/>
            <a:chExt cx="11909345" cy="963471"/>
          </a:xfrm>
        </p:grpSpPr>
        <p:sp>
          <p:nvSpPr>
            <p:cNvPr id="10" name="Freeform 10"/>
            <p:cNvSpPr/>
            <p:nvPr/>
          </p:nvSpPr>
          <p:spPr>
            <a:xfrm>
              <a:off x="0" y="0"/>
              <a:ext cx="11910616" cy="963471"/>
            </a:xfrm>
            <a:custGeom>
              <a:avLst/>
              <a:gdLst/>
              <a:ahLst/>
              <a:cxnLst/>
              <a:rect l="l" t="t" r="r" b="b"/>
              <a:pathLst>
                <a:path w="11910616" h="963471">
                  <a:moveTo>
                    <a:pt x="11356895" y="963471"/>
                  </a:moveTo>
                  <a:lnTo>
                    <a:pt x="553720" y="963471"/>
                  </a:lnTo>
                  <a:cubicBezTo>
                    <a:pt x="247650" y="963471"/>
                    <a:pt x="0" y="747748"/>
                    <a:pt x="0" y="482275"/>
                  </a:cubicBezTo>
                  <a:cubicBezTo>
                    <a:pt x="0" y="215697"/>
                    <a:pt x="247650" y="0"/>
                    <a:pt x="553720" y="0"/>
                  </a:cubicBezTo>
                  <a:lnTo>
                    <a:pt x="11356895" y="0"/>
                  </a:lnTo>
                  <a:cubicBezTo>
                    <a:pt x="11662966" y="0"/>
                    <a:pt x="11910616" y="215697"/>
                    <a:pt x="11910616" y="482275"/>
                  </a:cubicBezTo>
                  <a:cubicBezTo>
                    <a:pt x="11909345" y="747748"/>
                    <a:pt x="11661695" y="963471"/>
                    <a:pt x="11356895" y="963471"/>
                  </a:cubicBezTo>
                  <a:close/>
                </a:path>
              </a:pathLst>
            </a:custGeom>
            <a:solidFill>
              <a:srgbClr val="E8E8E8"/>
            </a:solidFill>
          </p:spPr>
        </p:sp>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384223" y="991032"/>
            <a:ext cx="476250" cy="476250"/>
          </a:xfrm>
          <a:prstGeom prst="rect">
            <a:avLst/>
          </a:prstGeom>
        </p:spPr>
      </p:pic>
      <p:grpSp>
        <p:nvGrpSpPr>
          <p:cNvPr id="12" name="Group 12"/>
          <p:cNvGrpSpPr/>
          <p:nvPr/>
        </p:nvGrpSpPr>
        <p:grpSpPr>
          <a:xfrm>
            <a:off x="16079109" y="828243"/>
            <a:ext cx="400915" cy="400915"/>
            <a:chOff x="0" y="0"/>
            <a:chExt cx="660400" cy="660400"/>
          </a:xfrm>
        </p:grpSpPr>
        <p:sp>
          <p:nvSpPr>
            <p:cNvPr id="13" name="Freeform 1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4" name="Group 14"/>
          <p:cNvGrpSpPr/>
          <p:nvPr/>
        </p:nvGrpSpPr>
        <p:grpSpPr>
          <a:xfrm>
            <a:off x="15297194" y="913695"/>
            <a:ext cx="400915" cy="400915"/>
            <a:chOff x="0" y="0"/>
            <a:chExt cx="660400" cy="660400"/>
          </a:xfrm>
        </p:grpSpPr>
        <p:sp>
          <p:nvSpPr>
            <p:cNvPr id="15" name="Freeform 1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6" name="Group 16"/>
          <p:cNvGrpSpPr/>
          <p:nvPr/>
        </p:nvGrpSpPr>
        <p:grpSpPr>
          <a:xfrm>
            <a:off x="16858385" y="828243"/>
            <a:ext cx="400915" cy="400915"/>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sp>
        <p:nvSpPr>
          <p:cNvPr id="18" name="TextBox 18"/>
          <p:cNvSpPr txBox="1"/>
          <p:nvPr/>
        </p:nvSpPr>
        <p:spPr>
          <a:xfrm>
            <a:off x="3044857" y="2509563"/>
            <a:ext cx="13435167" cy="24625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1D1D1B"/>
                </a:solidFill>
                <a:latin typeface="Nunito"/>
              </a:rPr>
              <a:t>Sistem persamaan linear adalah himpunan beberapa persamaan linear yang saling terkait, dengan koefisien – koefisien persamaan adalah bilangan real</a:t>
            </a:r>
          </a:p>
          <a:p>
            <a:pPr marL="604519" lvl="1" indent="-302260">
              <a:lnSpc>
                <a:spcPts val="3919"/>
              </a:lnSpc>
              <a:buFont typeface="Arial"/>
              <a:buChar char="•"/>
            </a:pPr>
            <a:r>
              <a:rPr lang="en-US" sz="2799">
                <a:solidFill>
                  <a:srgbClr val="1D1D1B"/>
                </a:solidFill>
                <a:latin typeface="Nunito"/>
              </a:rPr>
              <a:t>Bentuk umum persamaan linear dapat ditulis Ax = b.</a:t>
            </a:r>
          </a:p>
          <a:p>
            <a:pPr>
              <a:lnSpc>
                <a:spcPts val="3919"/>
              </a:lnSpc>
            </a:pPr>
            <a:endParaRPr lang="en-US" sz="2799">
              <a:solidFill>
                <a:srgbClr val="1D1D1B"/>
              </a:solidFill>
              <a:latin typeface="Nunito"/>
            </a:endParaRPr>
          </a:p>
          <a:p>
            <a:pPr>
              <a:lnSpc>
                <a:spcPts val="3919"/>
              </a:lnSpc>
            </a:pPr>
            <a:endParaRPr lang="en-US" sz="2799">
              <a:solidFill>
                <a:srgbClr val="1D1D1B"/>
              </a:solidFill>
              <a:latin typeface="Nunito"/>
            </a:endParaRPr>
          </a:p>
        </p:txBody>
      </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8368" y="1114153"/>
            <a:ext cx="3803959" cy="9136146"/>
          </a:xfrm>
          <a:prstGeom prst="rect">
            <a:avLst/>
          </a:prstGeom>
        </p:spPr>
      </p:pic>
      <p:sp>
        <p:nvSpPr>
          <p:cNvPr id="20" name="TextBox 20"/>
          <p:cNvSpPr txBox="1"/>
          <p:nvPr/>
        </p:nvSpPr>
        <p:spPr>
          <a:xfrm>
            <a:off x="6220817" y="907919"/>
            <a:ext cx="6311150" cy="543048"/>
          </a:xfrm>
          <a:prstGeom prst="rect">
            <a:avLst/>
          </a:prstGeom>
        </p:spPr>
        <p:txBody>
          <a:bodyPr lIns="0" tIns="0" rIns="0" bIns="0" rtlCol="0" anchor="t">
            <a:spAutoFit/>
          </a:bodyPr>
          <a:lstStyle/>
          <a:p>
            <a:pPr algn="ctr">
              <a:lnSpc>
                <a:spcPts val="4134"/>
              </a:lnSpc>
            </a:pPr>
            <a:r>
              <a:rPr lang="en-US" sz="3758">
                <a:solidFill>
                  <a:srgbClr val="1D1D1B"/>
                </a:solidFill>
                <a:latin typeface="Nunito Bold"/>
              </a:rPr>
              <a:t>Sistem Persamaan Linear</a:t>
            </a:r>
          </a:p>
        </p:txBody>
      </p:sp>
      <p:sp>
        <p:nvSpPr>
          <p:cNvPr id="21" name="TextBox 21"/>
          <p:cNvSpPr txBox="1"/>
          <p:nvPr/>
        </p:nvSpPr>
        <p:spPr>
          <a:xfrm>
            <a:off x="3824133" y="4063101"/>
            <a:ext cx="13435167" cy="1471930"/>
          </a:xfrm>
          <a:prstGeom prst="rect">
            <a:avLst/>
          </a:prstGeom>
        </p:spPr>
        <p:txBody>
          <a:bodyPr lIns="0" tIns="0" rIns="0" bIns="0" rtlCol="0" anchor="t">
            <a:spAutoFit/>
          </a:bodyPr>
          <a:lstStyle/>
          <a:p>
            <a:pPr>
              <a:lnSpc>
                <a:spcPts val="3919"/>
              </a:lnSpc>
            </a:pPr>
            <a:r>
              <a:rPr lang="en-US" sz="2799" dirty="0">
                <a:solidFill>
                  <a:srgbClr val="1D1D1B"/>
                </a:solidFill>
                <a:latin typeface="Nunito"/>
              </a:rPr>
              <a:t>A = </a:t>
            </a:r>
            <a:r>
              <a:rPr lang="en-US" sz="2799" dirty="0" err="1">
                <a:solidFill>
                  <a:srgbClr val="1D1D1B"/>
                </a:solidFill>
                <a:latin typeface="Nunito"/>
              </a:rPr>
              <a:t>matriks</a:t>
            </a:r>
            <a:r>
              <a:rPr lang="en-US" sz="2799" dirty="0">
                <a:solidFill>
                  <a:srgbClr val="1D1D1B"/>
                </a:solidFill>
                <a:latin typeface="Nunito"/>
              </a:rPr>
              <a:t> </a:t>
            </a:r>
            <a:r>
              <a:rPr lang="en-US" sz="2799" dirty="0" err="1">
                <a:solidFill>
                  <a:srgbClr val="1D1D1B"/>
                </a:solidFill>
                <a:latin typeface="Nunito"/>
              </a:rPr>
              <a:t>berukuran</a:t>
            </a:r>
            <a:r>
              <a:rPr lang="en-US" sz="2799" dirty="0">
                <a:solidFill>
                  <a:srgbClr val="1D1D1B"/>
                </a:solidFill>
                <a:latin typeface="Nunito"/>
              </a:rPr>
              <a:t> n x n</a:t>
            </a:r>
          </a:p>
          <a:p>
            <a:pPr>
              <a:lnSpc>
                <a:spcPts val="3919"/>
              </a:lnSpc>
            </a:pPr>
            <a:r>
              <a:rPr lang="en-US" sz="2799" dirty="0">
                <a:solidFill>
                  <a:srgbClr val="1D1D1B"/>
                </a:solidFill>
                <a:latin typeface="Nunito"/>
              </a:rPr>
              <a:t>b = </a:t>
            </a:r>
            <a:r>
              <a:rPr lang="en-US" sz="2799" dirty="0" err="1">
                <a:solidFill>
                  <a:srgbClr val="1D1D1B"/>
                </a:solidFill>
                <a:latin typeface="Nunito"/>
              </a:rPr>
              <a:t>matriks</a:t>
            </a:r>
            <a:r>
              <a:rPr lang="en-US" sz="2799" dirty="0">
                <a:solidFill>
                  <a:srgbClr val="1D1D1B"/>
                </a:solidFill>
                <a:latin typeface="Nunito"/>
              </a:rPr>
              <a:t> </a:t>
            </a:r>
            <a:r>
              <a:rPr lang="en-US" sz="2799" dirty="0" err="1">
                <a:solidFill>
                  <a:srgbClr val="1D1D1B"/>
                </a:solidFill>
                <a:latin typeface="Nunito"/>
              </a:rPr>
              <a:t>berukuran</a:t>
            </a:r>
            <a:r>
              <a:rPr lang="en-US" sz="2799" dirty="0">
                <a:solidFill>
                  <a:srgbClr val="1D1D1B"/>
                </a:solidFill>
                <a:latin typeface="Nunito"/>
              </a:rPr>
              <a:t> n x 1 </a:t>
            </a:r>
            <a:r>
              <a:rPr lang="en-US" sz="2799" dirty="0" err="1">
                <a:solidFill>
                  <a:srgbClr val="1D1D1B"/>
                </a:solidFill>
                <a:latin typeface="Nunito"/>
              </a:rPr>
              <a:t>disebut</a:t>
            </a:r>
            <a:r>
              <a:rPr lang="en-US" sz="2799" dirty="0">
                <a:solidFill>
                  <a:srgbClr val="1D1D1B"/>
                </a:solidFill>
                <a:latin typeface="Nunito"/>
              </a:rPr>
              <a:t> juga </a:t>
            </a:r>
            <a:r>
              <a:rPr lang="en-US" sz="2799" dirty="0" err="1">
                <a:solidFill>
                  <a:srgbClr val="1D1D1B"/>
                </a:solidFill>
                <a:latin typeface="Nunito"/>
              </a:rPr>
              <a:t>vektor</a:t>
            </a:r>
            <a:r>
              <a:rPr lang="en-US" sz="2799" dirty="0">
                <a:solidFill>
                  <a:srgbClr val="1D1D1B"/>
                </a:solidFill>
                <a:latin typeface="Nunito"/>
              </a:rPr>
              <a:t> </a:t>
            </a:r>
            <a:r>
              <a:rPr lang="en-US" sz="2799" dirty="0" err="1">
                <a:solidFill>
                  <a:srgbClr val="1D1D1B"/>
                </a:solidFill>
                <a:latin typeface="Nunito"/>
              </a:rPr>
              <a:t>kolom</a:t>
            </a:r>
            <a:endParaRPr lang="en-US" sz="2799" dirty="0">
              <a:solidFill>
                <a:srgbClr val="1D1D1B"/>
              </a:solidFill>
              <a:latin typeface="Nunito"/>
            </a:endParaRPr>
          </a:p>
          <a:p>
            <a:pPr>
              <a:lnSpc>
                <a:spcPts val="3919"/>
              </a:lnSpc>
            </a:pPr>
            <a:r>
              <a:rPr lang="en-US" sz="2799" dirty="0">
                <a:solidFill>
                  <a:srgbClr val="1D1D1B"/>
                </a:solidFill>
                <a:latin typeface="Nunito"/>
              </a:rPr>
              <a:t>x = </a:t>
            </a:r>
            <a:r>
              <a:rPr lang="en-US" sz="2799" dirty="0" err="1">
                <a:solidFill>
                  <a:srgbClr val="1D1D1B"/>
                </a:solidFill>
                <a:latin typeface="Nunito"/>
              </a:rPr>
              <a:t>matriks</a:t>
            </a:r>
            <a:r>
              <a:rPr lang="en-US" sz="2799" dirty="0">
                <a:solidFill>
                  <a:srgbClr val="1D1D1B"/>
                </a:solidFill>
                <a:latin typeface="Nunito"/>
              </a:rPr>
              <a:t> </a:t>
            </a:r>
            <a:r>
              <a:rPr lang="en-US" sz="2799" dirty="0" err="1">
                <a:solidFill>
                  <a:srgbClr val="1D1D1B"/>
                </a:solidFill>
                <a:latin typeface="Nunito"/>
              </a:rPr>
              <a:t>berukuran</a:t>
            </a:r>
            <a:r>
              <a:rPr lang="en-US" sz="2799" dirty="0">
                <a:solidFill>
                  <a:srgbClr val="1D1D1B"/>
                </a:solidFill>
                <a:latin typeface="Nunito"/>
              </a:rPr>
              <a:t> n x 1</a:t>
            </a:r>
          </a:p>
        </p:txBody>
      </p:sp>
      <p:sp>
        <p:nvSpPr>
          <p:cNvPr id="22" name="TextBox 22"/>
          <p:cNvSpPr txBox="1"/>
          <p:nvPr/>
        </p:nvSpPr>
        <p:spPr>
          <a:xfrm>
            <a:off x="3086560" y="5619750"/>
            <a:ext cx="13435167" cy="19672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1D1D1B"/>
                </a:solidFill>
                <a:latin typeface="Nunito"/>
              </a:rPr>
              <a:t>Metode yang dapat digunakan untuk menyelesaikan sistem persamaan linear diantaranya Metode Eliminasi Gauss, Metode Eliminasi Gauss-Jordan, Metode Matriks Balikan, Metode Dekomposisi LU, Metode Jelaran Jacobi, dan Metode Jelaran-Gauss Seidel.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24" t="25114" r="8244" b="41682"/>
          <a:stretch>
            <a:fillRect/>
          </a:stretch>
        </p:blipFill>
        <p:spPr>
          <a:xfrm>
            <a:off x="0" y="0"/>
            <a:ext cx="18288000" cy="10287000"/>
          </a:xfrm>
          <a:prstGeom prst="rect">
            <a:avLst/>
          </a:prstGeom>
        </p:spPr>
      </p:pic>
      <p:grpSp>
        <p:nvGrpSpPr>
          <p:cNvPr id="3" name="Group 3"/>
          <p:cNvGrpSpPr/>
          <p:nvPr/>
        </p:nvGrpSpPr>
        <p:grpSpPr>
          <a:xfrm>
            <a:off x="11204636" y="670191"/>
            <a:ext cx="6619007" cy="9482433"/>
            <a:chOff x="0" y="0"/>
            <a:chExt cx="8825343" cy="12643244"/>
          </a:xfrm>
        </p:grpSpPr>
        <p:grpSp>
          <p:nvGrpSpPr>
            <p:cNvPr id="4" name="Group 4"/>
            <p:cNvGrpSpPr/>
            <p:nvPr/>
          </p:nvGrpSpPr>
          <p:grpSpPr>
            <a:xfrm>
              <a:off x="0" y="0"/>
              <a:ext cx="8597128" cy="12191686"/>
              <a:chOff x="0" y="0"/>
              <a:chExt cx="3512980" cy="4981798"/>
            </a:xfrm>
          </p:grpSpPr>
          <p:sp>
            <p:nvSpPr>
              <p:cNvPr id="5" name="Freeform 5"/>
              <p:cNvSpPr/>
              <p:nvPr/>
            </p:nvSpPr>
            <p:spPr>
              <a:xfrm>
                <a:off x="0" y="0"/>
                <a:ext cx="3512981" cy="4981798"/>
              </a:xfrm>
              <a:custGeom>
                <a:avLst/>
                <a:gdLst/>
                <a:ahLst/>
                <a:cxnLst/>
                <a:rect l="l" t="t" r="r" b="b"/>
                <a:pathLst>
                  <a:path w="3512981" h="4981798">
                    <a:moveTo>
                      <a:pt x="3388520" y="4981798"/>
                    </a:moveTo>
                    <a:lnTo>
                      <a:pt x="124460" y="4981798"/>
                    </a:lnTo>
                    <a:cubicBezTo>
                      <a:pt x="55880" y="4981798"/>
                      <a:pt x="0" y="4925918"/>
                      <a:pt x="0" y="4857338"/>
                    </a:cubicBezTo>
                    <a:lnTo>
                      <a:pt x="0" y="124460"/>
                    </a:lnTo>
                    <a:cubicBezTo>
                      <a:pt x="0" y="55880"/>
                      <a:pt x="55880" y="0"/>
                      <a:pt x="124460" y="0"/>
                    </a:cubicBezTo>
                    <a:lnTo>
                      <a:pt x="3388521" y="0"/>
                    </a:lnTo>
                    <a:cubicBezTo>
                      <a:pt x="3457101" y="0"/>
                      <a:pt x="3512981" y="55880"/>
                      <a:pt x="3512981" y="124460"/>
                    </a:cubicBezTo>
                    <a:lnTo>
                      <a:pt x="3512981" y="4857338"/>
                    </a:lnTo>
                    <a:cubicBezTo>
                      <a:pt x="3512981" y="4925918"/>
                      <a:pt x="3457101" y="4981798"/>
                      <a:pt x="3388521" y="4981798"/>
                    </a:cubicBezTo>
                    <a:close/>
                  </a:path>
                </a:pathLst>
              </a:custGeom>
              <a:solidFill>
                <a:srgbClr val="FAF9F5"/>
              </a:solidFill>
            </p:spPr>
          </p:sp>
        </p:grpSp>
        <p:grpSp>
          <p:nvGrpSpPr>
            <p:cNvPr id="6" name="Group 6"/>
            <p:cNvGrpSpPr/>
            <p:nvPr/>
          </p:nvGrpSpPr>
          <p:grpSpPr>
            <a:xfrm>
              <a:off x="152400" y="1447486"/>
              <a:ext cx="8317728" cy="10617200"/>
              <a:chOff x="0" y="0"/>
              <a:chExt cx="3398811" cy="4338427"/>
            </a:xfrm>
          </p:grpSpPr>
          <p:sp>
            <p:nvSpPr>
              <p:cNvPr id="7" name="Freeform 7"/>
              <p:cNvSpPr/>
              <p:nvPr/>
            </p:nvSpPr>
            <p:spPr>
              <a:xfrm>
                <a:off x="0" y="0"/>
                <a:ext cx="3398812" cy="4338427"/>
              </a:xfrm>
              <a:custGeom>
                <a:avLst/>
                <a:gdLst/>
                <a:ahLst/>
                <a:cxnLst/>
                <a:rect l="l" t="t" r="r" b="b"/>
                <a:pathLst>
                  <a:path w="3398812" h="4338427">
                    <a:moveTo>
                      <a:pt x="3274351" y="4338427"/>
                    </a:moveTo>
                    <a:lnTo>
                      <a:pt x="124460" y="4338427"/>
                    </a:lnTo>
                    <a:cubicBezTo>
                      <a:pt x="55880" y="4338427"/>
                      <a:pt x="0" y="4282548"/>
                      <a:pt x="0" y="4213968"/>
                    </a:cubicBezTo>
                    <a:lnTo>
                      <a:pt x="0" y="124460"/>
                    </a:lnTo>
                    <a:cubicBezTo>
                      <a:pt x="0" y="55880"/>
                      <a:pt x="55880" y="0"/>
                      <a:pt x="124460" y="0"/>
                    </a:cubicBezTo>
                    <a:lnTo>
                      <a:pt x="3274351" y="0"/>
                    </a:lnTo>
                    <a:cubicBezTo>
                      <a:pt x="3342931" y="0"/>
                      <a:pt x="3398812" y="55880"/>
                      <a:pt x="3398812" y="124460"/>
                    </a:cubicBezTo>
                    <a:lnTo>
                      <a:pt x="3398812" y="4213968"/>
                    </a:lnTo>
                    <a:cubicBezTo>
                      <a:pt x="3398812" y="4282548"/>
                      <a:pt x="3342931" y="4338427"/>
                      <a:pt x="3274351" y="4338427"/>
                    </a:cubicBezTo>
                    <a:close/>
                  </a:path>
                </a:pathLst>
              </a:custGeom>
              <a:solidFill>
                <a:srgbClr val="E49592"/>
              </a:solidFill>
            </p:spPr>
          </p:sp>
        </p:grpSp>
        <p:grpSp>
          <p:nvGrpSpPr>
            <p:cNvPr id="8" name="Group 8"/>
            <p:cNvGrpSpPr/>
            <p:nvPr/>
          </p:nvGrpSpPr>
          <p:grpSpPr>
            <a:xfrm>
              <a:off x="515044" y="3119611"/>
              <a:ext cx="7567040" cy="8534400"/>
              <a:chOff x="0" y="29326"/>
              <a:chExt cx="3092063" cy="3487348"/>
            </a:xfrm>
          </p:grpSpPr>
          <p:sp>
            <p:nvSpPr>
              <p:cNvPr id="9" name="Freeform 9"/>
              <p:cNvSpPr/>
              <p:nvPr/>
            </p:nvSpPr>
            <p:spPr>
              <a:xfrm>
                <a:off x="0" y="29326"/>
                <a:ext cx="3092063" cy="3487348"/>
              </a:xfrm>
              <a:custGeom>
                <a:avLst/>
                <a:gdLst/>
                <a:ahLst/>
                <a:cxnLst/>
                <a:rect l="l" t="t" r="r" b="b"/>
                <a:pathLst>
                  <a:path w="3092063" h="3487348">
                    <a:moveTo>
                      <a:pt x="2967603" y="3487348"/>
                    </a:moveTo>
                    <a:lnTo>
                      <a:pt x="124460" y="3487348"/>
                    </a:lnTo>
                    <a:cubicBezTo>
                      <a:pt x="55880" y="3487348"/>
                      <a:pt x="0" y="3431468"/>
                      <a:pt x="0" y="3362888"/>
                    </a:cubicBezTo>
                    <a:lnTo>
                      <a:pt x="0" y="124460"/>
                    </a:lnTo>
                    <a:cubicBezTo>
                      <a:pt x="0" y="55880"/>
                      <a:pt x="55880" y="0"/>
                      <a:pt x="124460" y="0"/>
                    </a:cubicBezTo>
                    <a:lnTo>
                      <a:pt x="2967603" y="0"/>
                    </a:lnTo>
                    <a:cubicBezTo>
                      <a:pt x="3036183" y="0"/>
                      <a:pt x="3092063" y="55880"/>
                      <a:pt x="3092063" y="124460"/>
                    </a:cubicBezTo>
                    <a:lnTo>
                      <a:pt x="3092063" y="3362889"/>
                    </a:lnTo>
                    <a:cubicBezTo>
                      <a:pt x="3092063" y="3431468"/>
                      <a:pt x="3036183" y="3487348"/>
                      <a:pt x="2967603" y="3487348"/>
                    </a:cubicBezTo>
                    <a:close/>
                  </a:path>
                </a:pathLst>
              </a:custGeom>
              <a:solidFill>
                <a:srgbClr val="FAF9F5"/>
              </a:solidFill>
            </p:spPr>
          </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089128" y="11486128"/>
              <a:ext cx="736215" cy="1157116"/>
            </a:xfrm>
            <a:prstGeom prst="rect">
              <a:avLst/>
            </a:prstGeom>
          </p:spPr>
        </p:pic>
        <p:grpSp>
          <p:nvGrpSpPr>
            <p:cNvPr id="11" name="Group 11"/>
            <p:cNvGrpSpPr/>
            <p:nvPr/>
          </p:nvGrpSpPr>
          <p:grpSpPr>
            <a:xfrm>
              <a:off x="533172" y="1828486"/>
              <a:ext cx="7567040" cy="1071143"/>
              <a:chOff x="0" y="0"/>
              <a:chExt cx="6806393" cy="963471"/>
            </a:xfrm>
          </p:grpSpPr>
          <p:sp>
            <p:nvSpPr>
              <p:cNvPr id="12" name="Freeform 12"/>
              <p:cNvSpPr/>
              <p:nvPr/>
            </p:nvSpPr>
            <p:spPr>
              <a:xfrm>
                <a:off x="0" y="0"/>
                <a:ext cx="6807663" cy="963471"/>
              </a:xfrm>
              <a:custGeom>
                <a:avLst/>
                <a:gdLst/>
                <a:ahLst/>
                <a:cxnLst/>
                <a:rect l="l" t="t" r="r" b="b"/>
                <a:pathLst>
                  <a:path w="6807663" h="963471">
                    <a:moveTo>
                      <a:pt x="6253943" y="963471"/>
                    </a:moveTo>
                    <a:lnTo>
                      <a:pt x="553720" y="963471"/>
                    </a:lnTo>
                    <a:cubicBezTo>
                      <a:pt x="247650" y="963471"/>
                      <a:pt x="0" y="747748"/>
                      <a:pt x="0" y="482275"/>
                    </a:cubicBezTo>
                    <a:cubicBezTo>
                      <a:pt x="0" y="215697"/>
                      <a:pt x="247650" y="0"/>
                      <a:pt x="553720" y="0"/>
                    </a:cubicBezTo>
                    <a:lnTo>
                      <a:pt x="6253943" y="0"/>
                    </a:lnTo>
                    <a:cubicBezTo>
                      <a:pt x="6560013" y="0"/>
                      <a:pt x="6807663" y="215697"/>
                      <a:pt x="6807663" y="482275"/>
                    </a:cubicBezTo>
                    <a:cubicBezTo>
                      <a:pt x="6806393" y="747748"/>
                      <a:pt x="6558743" y="963471"/>
                      <a:pt x="6253943" y="963471"/>
                    </a:cubicBezTo>
                    <a:close/>
                  </a:path>
                </a:pathLst>
              </a:custGeom>
              <a:solidFill>
                <a:srgbClr val="FAF9F5"/>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79088" y="2046558"/>
              <a:ext cx="635000" cy="635000"/>
            </a:xfrm>
            <a:prstGeom prst="rect">
              <a:avLst/>
            </a:prstGeom>
          </p:spPr>
        </p:pic>
        <p:grpSp>
          <p:nvGrpSpPr>
            <p:cNvPr id="14" name="Group 14"/>
            <p:cNvGrpSpPr/>
            <p:nvPr/>
          </p:nvGrpSpPr>
          <p:grpSpPr>
            <a:xfrm>
              <a:off x="6678107" y="463263"/>
              <a:ext cx="534553" cy="534553"/>
              <a:chOff x="0" y="0"/>
              <a:chExt cx="660400" cy="660400"/>
            </a:xfrm>
          </p:grpSpPr>
          <p:sp>
            <p:nvSpPr>
              <p:cNvPr id="15" name="Freeform 1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16" name="Group 16"/>
            <p:cNvGrpSpPr/>
            <p:nvPr/>
          </p:nvGrpSpPr>
          <p:grpSpPr>
            <a:xfrm>
              <a:off x="5801640" y="463263"/>
              <a:ext cx="534553" cy="534553"/>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18" name="Group 18"/>
            <p:cNvGrpSpPr/>
            <p:nvPr/>
          </p:nvGrpSpPr>
          <p:grpSpPr>
            <a:xfrm>
              <a:off x="7554575" y="463263"/>
              <a:ext cx="534553" cy="534553"/>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0" name="Group 20"/>
            <p:cNvGrpSpPr/>
            <p:nvPr/>
          </p:nvGrpSpPr>
          <p:grpSpPr>
            <a:xfrm>
              <a:off x="878519" y="5354813"/>
              <a:ext cx="433045" cy="433045"/>
              <a:chOff x="0" y="-323878"/>
              <a:chExt cx="660400" cy="660400"/>
            </a:xfrm>
          </p:grpSpPr>
          <p:sp>
            <p:nvSpPr>
              <p:cNvPr id="21" name="Freeform 21"/>
              <p:cNvSpPr/>
              <p:nvPr/>
            </p:nvSpPr>
            <p:spPr>
              <a:xfrm>
                <a:off x="0" y="-323878"/>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2" name="Group 22"/>
            <p:cNvGrpSpPr/>
            <p:nvPr/>
          </p:nvGrpSpPr>
          <p:grpSpPr>
            <a:xfrm>
              <a:off x="878519" y="7691612"/>
              <a:ext cx="433045" cy="433045"/>
              <a:chOff x="0" y="-228939"/>
              <a:chExt cx="660400" cy="660400"/>
            </a:xfrm>
          </p:grpSpPr>
          <p:sp>
            <p:nvSpPr>
              <p:cNvPr id="23" name="Freeform 23"/>
              <p:cNvSpPr/>
              <p:nvPr/>
            </p:nvSpPr>
            <p:spPr>
              <a:xfrm>
                <a:off x="0" y="-228939"/>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4" name="Group 24"/>
            <p:cNvGrpSpPr/>
            <p:nvPr/>
          </p:nvGrpSpPr>
          <p:grpSpPr>
            <a:xfrm>
              <a:off x="878519" y="10001766"/>
              <a:ext cx="433045" cy="433045"/>
              <a:chOff x="0" y="407381"/>
              <a:chExt cx="660400" cy="660400"/>
            </a:xfrm>
          </p:grpSpPr>
          <p:sp>
            <p:nvSpPr>
              <p:cNvPr id="25" name="Freeform 25"/>
              <p:cNvSpPr/>
              <p:nvPr/>
            </p:nvSpPr>
            <p:spPr>
              <a:xfrm>
                <a:off x="0" y="407381"/>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6" name="Group 26"/>
            <p:cNvGrpSpPr/>
            <p:nvPr/>
          </p:nvGrpSpPr>
          <p:grpSpPr>
            <a:xfrm>
              <a:off x="878519" y="4440412"/>
              <a:ext cx="433045" cy="433045"/>
              <a:chOff x="0" y="-302613"/>
              <a:chExt cx="660400" cy="660400"/>
            </a:xfrm>
          </p:grpSpPr>
          <p:sp>
            <p:nvSpPr>
              <p:cNvPr id="27" name="Freeform 27"/>
              <p:cNvSpPr/>
              <p:nvPr/>
            </p:nvSpPr>
            <p:spPr>
              <a:xfrm>
                <a:off x="0" y="-302613"/>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sp>
          <p:nvSpPr>
            <p:cNvPr id="28" name="TextBox 28"/>
            <p:cNvSpPr txBox="1"/>
            <p:nvPr/>
          </p:nvSpPr>
          <p:spPr>
            <a:xfrm>
              <a:off x="1589491" y="9896332"/>
              <a:ext cx="4212149" cy="1452880"/>
            </a:xfrm>
            <a:prstGeom prst="rect">
              <a:avLst/>
            </a:prstGeom>
          </p:spPr>
          <p:txBody>
            <a:bodyPr lIns="0" tIns="0" rIns="0" bIns="0" rtlCol="0" anchor="t">
              <a:spAutoFit/>
            </a:bodyPr>
            <a:lstStyle/>
            <a:p>
              <a:pPr algn="just">
                <a:lnSpc>
                  <a:spcPts val="2940"/>
                </a:lnSpc>
              </a:pPr>
              <a:r>
                <a:rPr lang="en-US" sz="2100" dirty="0" err="1">
                  <a:solidFill>
                    <a:srgbClr val="1D1D1B"/>
                  </a:solidFill>
                  <a:latin typeface="Nunito Bold"/>
                </a:rPr>
                <a:t>Terdapat</a:t>
              </a:r>
              <a:r>
                <a:rPr lang="en-US" sz="2100" dirty="0">
                  <a:solidFill>
                    <a:srgbClr val="1D1D1B"/>
                  </a:solidFill>
                  <a:latin typeface="Nunito Bold"/>
                </a:rPr>
                <a:t> 2 </a:t>
              </a:r>
              <a:r>
                <a:rPr lang="en-US" sz="2100" dirty="0" err="1">
                  <a:solidFill>
                    <a:srgbClr val="1D1D1B"/>
                  </a:solidFill>
                  <a:latin typeface="Nunito Bold"/>
                </a:rPr>
                <a:t>Tahap</a:t>
              </a:r>
              <a:r>
                <a:rPr lang="en-US" sz="2100" dirty="0">
                  <a:solidFill>
                    <a:srgbClr val="1D1D1B"/>
                  </a:solidFill>
                  <a:latin typeface="Nunito Bold"/>
                </a:rPr>
                <a:t> </a:t>
              </a:r>
              <a:r>
                <a:rPr lang="en-US" sz="2100" dirty="0" err="1">
                  <a:solidFill>
                    <a:srgbClr val="1D1D1B"/>
                  </a:solidFill>
                  <a:latin typeface="Nunito Bold"/>
                </a:rPr>
                <a:t>utama</a:t>
              </a:r>
              <a:r>
                <a:rPr lang="en-US" sz="2100" dirty="0">
                  <a:solidFill>
                    <a:srgbClr val="1D1D1B"/>
                  </a:solidFill>
                  <a:latin typeface="Nunito Bold"/>
                </a:rPr>
                <a:t>:</a:t>
              </a:r>
            </a:p>
            <a:p>
              <a:pPr marL="453390" lvl="1" indent="-226695" algn="just">
                <a:lnSpc>
                  <a:spcPts val="2940"/>
                </a:lnSpc>
                <a:buFont typeface="Arial"/>
                <a:buChar char="•"/>
              </a:pPr>
              <a:r>
                <a:rPr lang="en-US" sz="2100" dirty="0">
                  <a:solidFill>
                    <a:srgbClr val="1D1D1B"/>
                  </a:solidFill>
                  <a:latin typeface="Nunito Bold"/>
                </a:rPr>
                <a:t>Forward Elimination</a:t>
              </a:r>
            </a:p>
            <a:p>
              <a:pPr marL="453390" lvl="1" indent="-226695" algn="just">
                <a:lnSpc>
                  <a:spcPts val="2940"/>
                </a:lnSpc>
                <a:spcBef>
                  <a:spcPct val="0"/>
                </a:spcBef>
                <a:buFont typeface="Arial"/>
                <a:buChar char="•"/>
              </a:pPr>
              <a:r>
                <a:rPr lang="en-US" sz="2100" dirty="0">
                  <a:solidFill>
                    <a:srgbClr val="1D1D1B"/>
                  </a:solidFill>
                  <a:latin typeface="Nunito Bold"/>
                </a:rPr>
                <a:t>Back Substitution</a:t>
              </a:r>
            </a:p>
          </p:txBody>
        </p:sp>
        <p:sp>
          <p:nvSpPr>
            <p:cNvPr id="29" name="TextBox 29"/>
            <p:cNvSpPr txBox="1"/>
            <p:nvPr/>
          </p:nvSpPr>
          <p:spPr>
            <a:xfrm>
              <a:off x="533172" y="456245"/>
              <a:ext cx="3395414" cy="613411"/>
            </a:xfrm>
            <a:prstGeom prst="rect">
              <a:avLst/>
            </a:prstGeom>
          </p:spPr>
          <p:txBody>
            <a:bodyPr lIns="0" tIns="0" rIns="0" bIns="0" rtlCol="0" anchor="t">
              <a:spAutoFit/>
            </a:bodyPr>
            <a:lstStyle/>
            <a:p>
              <a:pPr>
                <a:lnSpc>
                  <a:spcPts val="3300"/>
                </a:lnSpc>
              </a:pPr>
              <a:r>
                <a:rPr lang="en-US" sz="3300">
                  <a:solidFill>
                    <a:srgbClr val="1D1D1B"/>
                  </a:solidFill>
                  <a:latin typeface="Nunito"/>
                </a:rPr>
                <a:t>Project - 1</a:t>
              </a:r>
            </a:p>
          </p:txBody>
        </p:sp>
        <p:sp>
          <p:nvSpPr>
            <p:cNvPr id="30" name="TextBox 30"/>
            <p:cNvSpPr txBox="1"/>
            <p:nvPr/>
          </p:nvSpPr>
          <p:spPr>
            <a:xfrm>
              <a:off x="682808" y="3454570"/>
              <a:ext cx="7242367" cy="790575"/>
            </a:xfrm>
            <a:prstGeom prst="rect">
              <a:avLst/>
            </a:prstGeom>
          </p:spPr>
          <p:txBody>
            <a:bodyPr lIns="0" tIns="0" rIns="0" bIns="0" rtlCol="0" anchor="t">
              <a:spAutoFit/>
            </a:bodyPr>
            <a:lstStyle/>
            <a:p>
              <a:pPr algn="ctr">
                <a:lnSpc>
                  <a:spcPts val="4799"/>
                </a:lnSpc>
              </a:pPr>
              <a:r>
                <a:rPr lang="en-US" sz="3999" u="sng" spc="15">
                  <a:solidFill>
                    <a:srgbClr val="1D1D1B"/>
                  </a:solidFill>
                  <a:latin typeface="Nunito Bold Bold Italics"/>
                </a:rPr>
                <a:t>ELIMINASI GAUSS</a:t>
              </a:r>
            </a:p>
          </p:txBody>
        </p:sp>
        <p:sp>
          <p:nvSpPr>
            <p:cNvPr id="31" name="TextBox 31"/>
            <p:cNvSpPr txBox="1"/>
            <p:nvPr/>
          </p:nvSpPr>
          <p:spPr>
            <a:xfrm>
              <a:off x="2066065" y="2074709"/>
              <a:ext cx="4002852" cy="619972"/>
            </a:xfrm>
            <a:prstGeom prst="rect">
              <a:avLst/>
            </a:prstGeom>
          </p:spPr>
          <p:txBody>
            <a:bodyPr lIns="0" tIns="0" rIns="0" bIns="0" rtlCol="0" anchor="t">
              <a:spAutoFit/>
            </a:bodyPr>
            <a:lstStyle/>
            <a:p>
              <a:pPr algn="ctr">
                <a:lnSpc>
                  <a:spcPts val="3400"/>
                </a:lnSpc>
              </a:pPr>
              <a:r>
                <a:rPr lang="en-US" sz="3400">
                  <a:solidFill>
                    <a:srgbClr val="1D1D1B"/>
                  </a:solidFill>
                  <a:latin typeface="Nunito Bold"/>
                </a:rPr>
                <a:t>Metode ke -1</a:t>
              </a:r>
            </a:p>
          </p:txBody>
        </p:sp>
        <p:sp>
          <p:nvSpPr>
            <p:cNvPr id="32" name="TextBox 32"/>
            <p:cNvSpPr txBox="1"/>
            <p:nvPr/>
          </p:nvSpPr>
          <p:spPr>
            <a:xfrm>
              <a:off x="1589491" y="5253212"/>
              <a:ext cx="6232362" cy="1948180"/>
            </a:xfrm>
            <a:prstGeom prst="rect">
              <a:avLst/>
            </a:prstGeom>
          </p:spPr>
          <p:txBody>
            <a:bodyPr lIns="0" tIns="0" rIns="0" bIns="0" rtlCol="0" anchor="t">
              <a:spAutoFit/>
            </a:bodyPr>
            <a:lstStyle/>
            <a:p>
              <a:pPr marL="0" lvl="0" indent="0" algn="just">
                <a:lnSpc>
                  <a:spcPts val="2940"/>
                </a:lnSpc>
                <a:spcBef>
                  <a:spcPct val="0"/>
                </a:spcBef>
              </a:pPr>
              <a:r>
                <a:rPr lang="en-US" sz="2100" dirty="0" err="1">
                  <a:solidFill>
                    <a:srgbClr val="1D1D1B"/>
                  </a:solidFill>
                  <a:latin typeface="Nunito Bold"/>
                </a:rPr>
                <a:t>Eliminasi</a:t>
              </a:r>
              <a:r>
                <a:rPr lang="en-US" sz="2100" dirty="0">
                  <a:solidFill>
                    <a:srgbClr val="1D1D1B"/>
                  </a:solidFill>
                  <a:latin typeface="Nunito Bold"/>
                </a:rPr>
                <a:t> Gauss </a:t>
              </a:r>
              <a:r>
                <a:rPr lang="en-US" sz="2100" dirty="0" err="1">
                  <a:solidFill>
                    <a:srgbClr val="1D1D1B"/>
                  </a:solidFill>
                  <a:latin typeface="Nunito Bold"/>
                </a:rPr>
                <a:t>adalah</a:t>
              </a:r>
              <a:r>
                <a:rPr lang="en-US" sz="2100" dirty="0">
                  <a:solidFill>
                    <a:srgbClr val="1D1D1B"/>
                  </a:solidFill>
                  <a:latin typeface="Nunito Bold"/>
                </a:rPr>
                <a:t> </a:t>
              </a:r>
              <a:r>
                <a:rPr lang="en-US" sz="2100" dirty="0" err="1">
                  <a:solidFill>
                    <a:srgbClr val="1D1D1B"/>
                  </a:solidFill>
                  <a:latin typeface="Nunito Bold"/>
                </a:rPr>
                <a:t>suatu</a:t>
              </a:r>
              <a:r>
                <a:rPr lang="en-US" sz="2100" dirty="0">
                  <a:solidFill>
                    <a:srgbClr val="1D1D1B"/>
                  </a:solidFill>
                  <a:latin typeface="Nunito Bold"/>
                </a:rPr>
                <a:t> </a:t>
              </a:r>
              <a:r>
                <a:rPr lang="en-US" sz="2100" dirty="0" err="1">
                  <a:solidFill>
                    <a:srgbClr val="1D1D1B"/>
                  </a:solidFill>
                  <a:latin typeface="Nunito Bold"/>
                </a:rPr>
                <a:t>metode</a:t>
              </a:r>
              <a:r>
                <a:rPr lang="en-US" sz="2100" dirty="0">
                  <a:solidFill>
                    <a:srgbClr val="1D1D1B"/>
                  </a:solidFill>
                  <a:latin typeface="Nunito Bold"/>
                </a:rPr>
                <a:t> untuk </a:t>
              </a:r>
              <a:r>
                <a:rPr lang="en-US" sz="2100" dirty="0" err="1">
                  <a:solidFill>
                    <a:srgbClr val="1D1D1B"/>
                  </a:solidFill>
                  <a:latin typeface="Nunito Bold"/>
                </a:rPr>
                <a:t>mengoperasikan</a:t>
              </a:r>
              <a:r>
                <a:rPr lang="en-US" sz="2100" dirty="0">
                  <a:solidFill>
                    <a:srgbClr val="1D1D1B"/>
                  </a:solidFill>
                  <a:latin typeface="Nunito Bold"/>
                </a:rPr>
                <a:t> </a:t>
              </a:r>
              <a:r>
                <a:rPr lang="en-US" sz="2100" dirty="0" err="1">
                  <a:solidFill>
                    <a:srgbClr val="1D1D1B"/>
                  </a:solidFill>
                  <a:latin typeface="Nunito Bold"/>
                </a:rPr>
                <a:t>nilai-nilai</a:t>
              </a:r>
              <a:r>
                <a:rPr lang="en-US" sz="2100" dirty="0">
                  <a:solidFill>
                    <a:srgbClr val="1D1D1B"/>
                  </a:solidFill>
                  <a:latin typeface="Nunito Bold"/>
                </a:rPr>
                <a:t> di </a:t>
              </a:r>
              <a:r>
                <a:rPr lang="en-US" sz="2100" dirty="0" err="1">
                  <a:solidFill>
                    <a:srgbClr val="1D1D1B"/>
                  </a:solidFill>
                  <a:latin typeface="Nunito Bold"/>
                </a:rPr>
                <a:t>dalam</a:t>
              </a:r>
              <a:r>
                <a:rPr lang="en-US" sz="2100" dirty="0">
                  <a:solidFill>
                    <a:srgbClr val="1D1D1B"/>
                  </a:solidFill>
                  <a:latin typeface="Nunito Bold"/>
                </a:rPr>
                <a:t> </a:t>
              </a:r>
              <a:r>
                <a:rPr lang="en-US" sz="2100" dirty="0" err="1">
                  <a:solidFill>
                    <a:srgbClr val="1D1D1B"/>
                  </a:solidFill>
                  <a:latin typeface="Nunito Bold"/>
                </a:rPr>
                <a:t>matriks</a:t>
              </a:r>
              <a:r>
                <a:rPr lang="en-US" sz="2100" dirty="0">
                  <a:solidFill>
                    <a:srgbClr val="1D1D1B"/>
                  </a:solidFill>
                  <a:latin typeface="Nunito Bold"/>
                </a:rPr>
                <a:t> </a:t>
              </a:r>
              <a:r>
                <a:rPr lang="en-US" sz="2100" dirty="0" err="1">
                  <a:solidFill>
                    <a:srgbClr val="1D1D1B"/>
                  </a:solidFill>
                  <a:latin typeface="Nunito Bold"/>
                </a:rPr>
                <a:t>sehingga</a:t>
              </a:r>
              <a:r>
                <a:rPr lang="en-US" sz="2100" dirty="0">
                  <a:solidFill>
                    <a:srgbClr val="1D1D1B"/>
                  </a:solidFill>
                  <a:latin typeface="Nunito Bold"/>
                </a:rPr>
                <a:t> </a:t>
              </a:r>
              <a:r>
                <a:rPr lang="en-US" sz="2100" dirty="0" err="1">
                  <a:solidFill>
                    <a:srgbClr val="1D1D1B"/>
                  </a:solidFill>
                  <a:latin typeface="Nunito Bold"/>
                </a:rPr>
                <a:t>menjadi</a:t>
              </a:r>
              <a:r>
                <a:rPr lang="en-US" sz="2100" dirty="0">
                  <a:solidFill>
                    <a:srgbClr val="1D1D1B"/>
                  </a:solidFill>
                  <a:latin typeface="Nunito Bold"/>
                </a:rPr>
                <a:t> </a:t>
              </a:r>
              <a:r>
                <a:rPr lang="en-US" sz="2100" dirty="0" err="1">
                  <a:solidFill>
                    <a:srgbClr val="1D1D1B"/>
                  </a:solidFill>
                  <a:latin typeface="Nunito Bold"/>
                </a:rPr>
                <a:t>matriks</a:t>
              </a:r>
              <a:r>
                <a:rPr lang="en-US" sz="2100" dirty="0">
                  <a:solidFill>
                    <a:srgbClr val="1D1D1B"/>
                  </a:solidFill>
                  <a:latin typeface="Nunito Bold"/>
                </a:rPr>
                <a:t> yang </a:t>
              </a:r>
              <a:r>
                <a:rPr lang="en-US" sz="2100" dirty="0" err="1">
                  <a:solidFill>
                    <a:srgbClr val="1D1D1B"/>
                  </a:solidFill>
                  <a:latin typeface="Nunito Bold"/>
                </a:rPr>
                <a:t>lebih</a:t>
              </a:r>
              <a:r>
                <a:rPr lang="en-US" sz="2100" dirty="0">
                  <a:solidFill>
                    <a:srgbClr val="1D1D1B"/>
                  </a:solidFill>
                  <a:latin typeface="Nunito Bold"/>
                </a:rPr>
                <a:t> </a:t>
              </a:r>
              <a:r>
                <a:rPr lang="en-US" sz="2100" dirty="0" err="1">
                  <a:solidFill>
                    <a:srgbClr val="1D1D1B"/>
                  </a:solidFill>
                  <a:latin typeface="Nunito Bold"/>
                </a:rPr>
                <a:t>sederhana</a:t>
              </a:r>
              <a:r>
                <a:rPr lang="en-US" sz="2100" dirty="0">
                  <a:solidFill>
                    <a:srgbClr val="1D1D1B"/>
                  </a:solidFill>
                  <a:latin typeface="Nunito Bold"/>
                </a:rPr>
                <a:t> </a:t>
              </a:r>
              <a:r>
                <a:rPr lang="en-US" sz="2100" dirty="0" err="1">
                  <a:solidFill>
                    <a:srgbClr val="1D1D1B"/>
                  </a:solidFill>
                  <a:latin typeface="Nunito Bold"/>
                </a:rPr>
                <a:t>lagi</a:t>
              </a:r>
              <a:endParaRPr lang="en-US" sz="2100" dirty="0">
                <a:solidFill>
                  <a:srgbClr val="1D1D1B"/>
                </a:solidFill>
                <a:latin typeface="Nunito Bold"/>
              </a:endParaRPr>
            </a:p>
          </p:txBody>
        </p:sp>
        <p:sp>
          <p:nvSpPr>
            <p:cNvPr id="33" name="TextBox 33"/>
            <p:cNvSpPr txBox="1"/>
            <p:nvPr/>
          </p:nvSpPr>
          <p:spPr>
            <a:xfrm>
              <a:off x="1589491" y="7590012"/>
              <a:ext cx="6232362" cy="1452880"/>
            </a:xfrm>
            <a:prstGeom prst="rect">
              <a:avLst/>
            </a:prstGeom>
          </p:spPr>
          <p:txBody>
            <a:bodyPr lIns="0" tIns="0" rIns="0" bIns="0" rtlCol="0" anchor="t">
              <a:spAutoFit/>
            </a:bodyPr>
            <a:lstStyle/>
            <a:p>
              <a:pPr marL="0" lvl="0" indent="0" algn="just">
                <a:lnSpc>
                  <a:spcPts val="2940"/>
                </a:lnSpc>
                <a:spcBef>
                  <a:spcPct val="0"/>
                </a:spcBef>
              </a:pPr>
              <a:r>
                <a:rPr lang="en-US" sz="2100" dirty="0" err="1">
                  <a:solidFill>
                    <a:srgbClr val="1D1D1B"/>
                  </a:solidFill>
                  <a:latin typeface="Nunito Bold"/>
                </a:rPr>
                <a:t>Mengubah</a:t>
              </a:r>
              <a:r>
                <a:rPr lang="en-US" sz="2100" dirty="0">
                  <a:solidFill>
                    <a:srgbClr val="1D1D1B"/>
                  </a:solidFill>
                  <a:latin typeface="Nunito Bold"/>
                </a:rPr>
                <a:t> augmented </a:t>
              </a:r>
              <a:r>
                <a:rPr lang="en-US" sz="2100" dirty="0" err="1">
                  <a:solidFill>
                    <a:srgbClr val="1D1D1B"/>
                  </a:solidFill>
                  <a:latin typeface="Nunito Bold"/>
                </a:rPr>
                <a:t>matriks</a:t>
              </a:r>
              <a:r>
                <a:rPr lang="en-US" sz="2100" dirty="0">
                  <a:solidFill>
                    <a:srgbClr val="1D1D1B"/>
                  </a:solidFill>
                  <a:latin typeface="Nunito Bold"/>
                </a:rPr>
                <a:t> </a:t>
              </a:r>
              <a:r>
                <a:rPr lang="en-US" sz="2100" dirty="0" err="1">
                  <a:solidFill>
                    <a:srgbClr val="1D1D1B"/>
                  </a:solidFill>
                  <a:latin typeface="Nunito Bold"/>
                </a:rPr>
                <a:t>dari</a:t>
              </a:r>
              <a:r>
                <a:rPr lang="en-US" sz="2100" dirty="0">
                  <a:solidFill>
                    <a:srgbClr val="1D1D1B"/>
                  </a:solidFill>
                  <a:latin typeface="Nunito Bold"/>
                </a:rPr>
                <a:t> SPL ke </a:t>
              </a:r>
              <a:r>
                <a:rPr lang="en-US" sz="2100" dirty="0" err="1">
                  <a:solidFill>
                    <a:srgbClr val="1D1D1B"/>
                  </a:solidFill>
                  <a:latin typeface="Nunito Bold"/>
                </a:rPr>
                <a:t>dalam</a:t>
              </a:r>
              <a:r>
                <a:rPr lang="en-US" sz="2100" dirty="0">
                  <a:solidFill>
                    <a:srgbClr val="1D1D1B"/>
                  </a:solidFill>
                  <a:latin typeface="Nunito Bold"/>
                </a:rPr>
                <a:t> </a:t>
              </a:r>
              <a:r>
                <a:rPr lang="en-US" sz="2100" dirty="0" err="1">
                  <a:solidFill>
                    <a:srgbClr val="1D1D1B"/>
                  </a:solidFill>
                  <a:latin typeface="Nunito Bold"/>
                </a:rPr>
                <a:t>bentuk</a:t>
              </a:r>
              <a:r>
                <a:rPr lang="en-US" sz="2100" dirty="0">
                  <a:solidFill>
                    <a:srgbClr val="1D1D1B"/>
                  </a:solidFill>
                  <a:latin typeface="Nunito Bold"/>
                </a:rPr>
                <a:t> </a:t>
              </a:r>
              <a:r>
                <a:rPr lang="en-US" sz="2100" dirty="0" err="1">
                  <a:solidFill>
                    <a:srgbClr val="1D1D1B"/>
                  </a:solidFill>
                  <a:latin typeface="Nunito Bold"/>
                </a:rPr>
                <a:t>matriks</a:t>
              </a:r>
              <a:r>
                <a:rPr lang="en-US" sz="2100" dirty="0">
                  <a:solidFill>
                    <a:srgbClr val="1D1D1B"/>
                  </a:solidFill>
                  <a:latin typeface="Nunito Bold"/>
                </a:rPr>
                <a:t> </a:t>
              </a:r>
              <a:r>
                <a:rPr lang="en-US" sz="2100" dirty="0" err="1">
                  <a:solidFill>
                    <a:srgbClr val="1D1D1B"/>
                  </a:solidFill>
                  <a:latin typeface="Nunito Bold"/>
                </a:rPr>
                <a:t>segitiga</a:t>
              </a:r>
              <a:r>
                <a:rPr lang="en-US" sz="2100" dirty="0">
                  <a:solidFill>
                    <a:srgbClr val="1D1D1B"/>
                  </a:solidFill>
                  <a:latin typeface="Nunito Bold"/>
                </a:rPr>
                <a:t> </a:t>
              </a:r>
              <a:r>
                <a:rPr lang="en-US" sz="2100" dirty="0" err="1">
                  <a:solidFill>
                    <a:srgbClr val="1D1D1B"/>
                  </a:solidFill>
                  <a:latin typeface="Nunito Bold"/>
                </a:rPr>
                <a:t>atas</a:t>
              </a:r>
              <a:r>
                <a:rPr lang="en-US" sz="2100" dirty="0">
                  <a:solidFill>
                    <a:srgbClr val="1D1D1B"/>
                  </a:solidFill>
                  <a:latin typeface="Nunito Bold"/>
                </a:rPr>
                <a:t> </a:t>
              </a:r>
              <a:r>
                <a:rPr lang="en-US" sz="2100" dirty="0" err="1">
                  <a:solidFill>
                    <a:srgbClr val="1D1D1B"/>
                  </a:solidFill>
                  <a:latin typeface="Nunito Bold"/>
                </a:rPr>
                <a:t>kemudian</a:t>
              </a:r>
              <a:r>
                <a:rPr lang="en-US" sz="2100" dirty="0">
                  <a:solidFill>
                    <a:srgbClr val="1D1D1B"/>
                  </a:solidFill>
                  <a:latin typeface="Nunito Bold"/>
                </a:rPr>
                <a:t> </a:t>
              </a:r>
              <a:r>
                <a:rPr lang="en-US" sz="2100" dirty="0" err="1">
                  <a:solidFill>
                    <a:srgbClr val="1D1D1B"/>
                  </a:solidFill>
                  <a:latin typeface="Nunito Bold"/>
                </a:rPr>
                <a:t>mencari</a:t>
              </a:r>
              <a:r>
                <a:rPr lang="en-US" sz="2100" dirty="0">
                  <a:solidFill>
                    <a:srgbClr val="1D1D1B"/>
                  </a:solidFill>
                  <a:latin typeface="Nunito Bold"/>
                </a:rPr>
                <a:t> </a:t>
              </a:r>
              <a:r>
                <a:rPr lang="en-US" sz="2100" dirty="0" err="1">
                  <a:solidFill>
                    <a:srgbClr val="1D1D1B"/>
                  </a:solidFill>
                  <a:latin typeface="Nunito Bold"/>
                </a:rPr>
                <a:t>solusinya</a:t>
              </a:r>
              <a:endParaRPr lang="en-US" sz="2100" dirty="0">
                <a:solidFill>
                  <a:srgbClr val="1D1D1B"/>
                </a:solidFill>
                <a:latin typeface="Nunito Bold"/>
              </a:endParaRPr>
            </a:p>
          </p:txBody>
        </p:sp>
        <p:sp>
          <p:nvSpPr>
            <p:cNvPr id="34" name="TextBox 34"/>
            <p:cNvSpPr txBox="1"/>
            <p:nvPr/>
          </p:nvSpPr>
          <p:spPr>
            <a:xfrm>
              <a:off x="1589491" y="4440412"/>
              <a:ext cx="6232362" cy="462280"/>
            </a:xfrm>
            <a:prstGeom prst="rect">
              <a:avLst/>
            </a:prstGeom>
          </p:spPr>
          <p:txBody>
            <a:bodyPr lIns="0" tIns="0" rIns="0" bIns="0" rtlCol="0" anchor="t">
              <a:spAutoFit/>
            </a:bodyPr>
            <a:lstStyle/>
            <a:p>
              <a:pPr marL="0" lvl="0" indent="0" algn="just">
                <a:lnSpc>
                  <a:spcPts val="2940"/>
                </a:lnSpc>
                <a:spcBef>
                  <a:spcPct val="0"/>
                </a:spcBef>
              </a:pPr>
              <a:r>
                <a:rPr lang="en-US" sz="2100" dirty="0" err="1">
                  <a:solidFill>
                    <a:srgbClr val="1D1D1B"/>
                  </a:solidFill>
                  <a:latin typeface="Nunito Bold"/>
                </a:rPr>
                <a:t>Ditemukan</a:t>
              </a:r>
              <a:r>
                <a:rPr lang="en-US" sz="2100" dirty="0">
                  <a:solidFill>
                    <a:srgbClr val="1D1D1B"/>
                  </a:solidFill>
                  <a:latin typeface="Nunito Bold"/>
                </a:rPr>
                <a:t> oleh Carl Friedrich Gauss</a:t>
              </a:r>
            </a:p>
          </p:txBody>
        </p:sp>
      </p:grpSp>
      <p:grpSp>
        <p:nvGrpSpPr>
          <p:cNvPr id="35" name="Group 35"/>
          <p:cNvGrpSpPr/>
          <p:nvPr/>
        </p:nvGrpSpPr>
        <p:grpSpPr>
          <a:xfrm>
            <a:off x="533925" y="375732"/>
            <a:ext cx="8523283" cy="4741216"/>
            <a:chOff x="0" y="0"/>
            <a:chExt cx="11364378" cy="6321622"/>
          </a:xfrm>
        </p:grpSpPr>
        <p:grpSp>
          <p:nvGrpSpPr>
            <p:cNvPr id="36" name="Group 36"/>
            <p:cNvGrpSpPr/>
            <p:nvPr/>
          </p:nvGrpSpPr>
          <p:grpSpPr>
            <a:xfrm>
              <a:off x="0" y="0"/>
              <a:ext cx="11364378" cy="6321622"/>
              <a:chOff x="0" y="0"/>
              <a:chExt cx="4603759" cy="2560917"/>
            </a:xfrm>
          </p:grpSpPr>
          <p:sp>
            <p:nvSpPr>
              <p:cNvPr id="37" name="Freeform 37"/>
              <p:cNvSpPr/>
              <p:nvPr/>
            </p:nvSpPr>
            <p:spPr>
              <a:xfrm>
                <a:off x="0" y="0"/>
                <a:ext cx="4603759" cy="2560917"/>
              </a:xfrm>
              <a:custGeom>
                <a:avLst/>
                <a:gdLst/>
                <a:ahLst/>
                <a:cxnLst/>
                <a:rect l="l" t="t" r="r" b="b"/>
                <a:pathLst>
                  <a:path w="4603759" h="2560917">
                    <a:moveTo>
                      <a:pt x="4479299" y="2560917"/>
                    </a:moveTo>
                    <a:lnTo>
                      <a:pt x="124460" y="2560917"/>
                    </a:lnTo>
                    <a:cubicBezTo>
                      <a:pt x="55880" y="2560917"/>
                      <a:pt x="0" y="2505037"/>
                      <a:pt x="0" y="2436457"/>
                    </a:cubicBezTo>
                    <a:lnTo>
                      <a:pt x="0" y="124460"/>
                    </a:lnTo>
                    <a:cubicBezTo>
                      <a:pt x="0" y="55880"/>
                      <a:pt x="55880" y="0"/>
                      <a:pt x="124460" y="0"/>
                    </a:cubicBezTo>
                    <a:lnTo>
                      <a:pt x="4479299" y="0"/>
                    </a:lnTo>
                    <a:cubicBezTo>
                      <a:pt x="4547879" y="0"/>
                      <a:pt x="4603759" y="55880"/>
                      <a:pt x="4603759" y="124460"/>
                    </a:cubicBezTo>
                    <a:lnTo>
                      <a:pt x="4603759" y="2436457"/>
                    </a:lnTo>
                    <a:cubicBezTo>
                      <a:pt x="4603759" y="2505037"/>
                      <a:pt x="4547879" y="2560917"/>
                      <a:pt x="4479299" y="2560917"/>
                    </a:cubicBezTo>
                    <a:close/>
                  </a:path>
                </a:pathLst>
              </a:custGeom>
              <a:solidFill>
                <a:srgbClr val="FAF9F5"/>
              </a:solidFill>
            </p:spPr>
          </p:sp>
        </p:grpSp>
        <p:pic>
          <p:nvPicPr>
            <p:cNvPr id="38" name="Picture 3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121012" flipH="1">
              <a:off x="460479" y="1292562"/>
              <a:ext cx="551597" cy="853535"/>
            </a:xfrm>
            <a:prstGeom prst="rect">
              <a:avLst/>
            </a:prstGeom>
          </p:spPr>
        </p:pic>
        <p:grpSp>
          <p:nvGrpSpPr>
            <p:cNvPr id="39" name="Group 39"/>
            <p:cNvGrpSpPr/>
            <p:nvPr/>
          </p:nvGrpSpPr>
          <p:grpSpPr>
            <a:xfrm>
              <a:off x="161540" y="287704"/>
              <a:ext cx="7389683" cy="1071143"/>
              <a:chOff x="0" y="0"/>
              <a:chExt cx="6646864" cy="963471"/>
            </a:xfrm>
          </p:grpSpPr>
          <p:sp>
            <p:nvSpPr>
              <p:cNvPr id="40" name="Freeform 40"/>
              <p:cNvSpPr/>
              <p:nvPr/>
            </p:nvSpPr>
            <p:spPr>
              <a:xfrm>
                <a:off x="0" y="0"/>
                <a:ext cx="6648134" cy="963471"/>
              </a:xfrm>
              <a:custGeom>
                <a:avLst/>
                <a:gdLst/>
                <a:ahLst/>
                <a:cxnLst/>
                <a:rect l="l" t="t" r="r" b="b"/>
                <a:pathLst>
                  <a:path w="6648134" h="963471">
                    <a:moveTo>
                      <a:pt x="6094414" y="963471"/>
                    </a:moveTo>
                    <a:lnTo>
                      <a:pt x="553720" y="963471"/>
                    </a:lnTo>
                    <a:cubicBezTo>
                      <a:pt x="247650" y="963471"/>
                      <a:pt x="0" y="747748"/>
                      <a:pt x="0" y="482275"/>
                    </a:cubicBezTo>
                    <a:cubicBezTo>
                      <a:pt x="0" y="215697"/>
                      <a:pt x="247650" y="0"/>
                      <a:pt x="553720" y="0"/>
                    </a:cubicBezTo>
                    <a:lnTo>
                      <a:pt x="6094414" y="0"/>
                    </a:lnTo>
                    <a:cubicBezTo>
                      <a:pt x="6400484" y="0"/>
                      <a:pt x="6648134" y="215697"/>
                      <a:pt x="6648134" y="482275"/>
                    </a:cubicBezTo>
                    <a:cubicBezTo>
                      <a:pt x="6646864" y="747748"/>
                      <a:pt x="6399214" y="963471"/>
                      <a:pt x="6094414" y="963471"/>
                    </a:cubicBezTo>
                    <a:close/>
                  </a:path>
                </a:pathLst>
              </a:custGeom>
              <a:solidFill>
                <a:srgbClr val="000000">
                  <a:alpha val="4706"/>
                </a:srgbClr>
              </a:solidFill>
            </p:spPr>
          </p:sp>
        </p:grpSp>
        <p:grpSp>
          <p:nvGrpSpPr>
            <p:cNvPr id="41" name="Group 41"/>
            <p:cNvGrpSpPr/>
            <p:nvPr/>
          </p:nvGrpSpPr>
          <p:grpSpPr>
            <a:xfrm>
              <a:off x="8504693" y="628940"/>
              <a:ext cx="433045" cy="433045"/>
              <a:chOff x="0" y="0"/>
              <a:chExt cx="660400" cy="660400"/>
            </a:xfrm>
          </p:grpSpPr>
          <p:sp>
            <p:nvSpPr>
              <p:cNvPr id="42" name="Freeform 4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43" name="Group 43"/>
            <p:cNvGrpSpPr/>
            <p:nvPr/>
          </p:nvGrpSpPr>
          <p:grpSpPr>
            <a:xfrm>
              <a:off x="7755226" y="628940"/>
              <a:ext cx="433045" cy="433045"/>
              <a:chOff x="0" y="0"/>
              <a:chExt cx="660400" cy="660400"/>
            </a:xfrm>
          </p:grpSpPr>
          <p:sp>
            <p:nvSpPr>
              <p:cNvPr id="44" name="Freeform 4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45" name="Group 45"/>
            <p:cNvGrpSpPr/>
            <p:nvPr/>
          </p:nvGrpSpPr>
          <p:grpSpPr>
            <a:xfrm>
              <a:off x="9254161" y="628940"/>
              <a:ext cx="433045" cy="433045"/>
              <a:chOff x="0" y="0"/>
              <a:chExt cx="660400" cy="660400"/>
            </a:xfrm>
          </p:grpSpPr>
          <p:sp>
            <p:nvSpPr>
              <p:cNvPr id="46" name="Freeform 4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pic>
          <p:nvPicPr>
            <p:cNvPr id="47" name="Picture 47"/>
            <p:cNvPicPr>
              <a:picLocks noChangeAspect="1"/>
            </p:cNvPicPr>
            <p:nvPr/>
          </p:nvPicPr>
          <p:blipFill>
            <a:blip r:embed="rId9"/>
            <a:srcRect b="30265"/>
            <a:stretch>
              <a:fillRect/>
            </a:stretch>
          </p:blipFill>
          <p:spPr>
            <a:xfrm>
              <a:off x="543090" y="3859311"/>
              <a:ext cx="10310739" cy="1851918"/>
            </a:xfrm>
            <a:prstGeom prst="rect">
              <a:avLst/>
            </a:prstGeom>
          </p:spPr>
        </p:pic>
        <p:pic>
          <p:nvPicPr>
            <p:cNvPr id="48" name="Picture 48"/>
            <p:cNvPicPr>
              <a:picLocks noChangeAspect="1"/>
            </p:cNvPicPr>
            <p:nvPr/>
          </p:nvPicPr>
          <p:blipFill>
            <a:blip r:embed="rId9"/>
            <a:srcRect t="85648" r="82299"/>
            <a:stretch>
              <a:fillRect/>
            </a:stretch>
          </p:blipFill>
          <p:spPr>
            <a:xfrm>
              <a:off x="1128572" y="5698321"/>
              <a:ext cx="1825064" cy="381117"/>
            </a:xfrm>
            <a:prstGeom prst="rect">
              <a:avLst/>
            </a:prstGeom>
          </p:spPr>
        </p:pic>
        <p:pic>
          <p:nvPicPr>
            <p:cNvPr id="49" name="Picture 49"/>
            <p:cNvPicPr>
              <a:picLocks noChangeAspect="1"/>
            </p:cNvPicPr>
            <p:nvPr/>
          </p:nvPicPr>
          <p:blipFill>
            <a:blip r:embed="rId9"/>
            <a:srcRect l="73629" t="85648"/>
            <a:stretch>
              <a:fillRect/>
            </a:stretch>
          </p:blipFill>
          <p:spPr>
            <a:xfrm>
              <a:off x="7572559" y="5701870"/>
              <a:ext cx="2718995" cy="381117"/>
            </a:xfrm>
            <a:prstGeom prst="rect">
              <a:avLst/>
            </a:prstGeom>
          </p:spPr>
        </p:pic>
        <p:pic>
          <p:nvPicPr>
            <p:cNvPr id="50" name="Picture 50"/>
            <p:cNvPicPr>
              <a:picLocks noChangeAspect="1"/>
            </p:cNvPicPr>
            <p:nvPr/>
          </p:nvPicPr>
          <p:blipFill>
            <a:blip r:embed="rId10"/>
            <a:srcRect/>
            <a:stretch>
              <a:fillRect/>
            </a:stretch>
          </p:blipFill>
          <p:spPr>
            <a:xfrm>
              <a:off x="1220248" y="1587725"/>
              <a:ext cx="9893876" cy="987956"/>
            </a:xfrm>
            <a:prstGeom prst="rect">
              <a:avLst/>
            </a:prstGeom>
          </p:spPr>
        </p:pic>
        <p:sp>
          <p:nvSpPr>
            <p:cNvPr id="51" name="TextBox 51"/>
            <p:cNvSpPr txBox="1"/>
            <p:nvPr/>
          </p:nvSpPr>
          <p:spPr>
            <a:xfrm>
              <a:off x="402479" y="566062"/>
              <a:ext cx="7009847" cy="558800"/>
            </a:xfrm>
            <a:prstGeom prst="rect">
              <a:avLst/>
            </a:prstGeom>
          </p:spPr>
          <p:txBody>
            <a:bodyPr lIns="0" tIns="0" rIns="0" bIns="0" rtlCol="0" anchor="t">
              <a:spAutoFit/>
            </a:bodyPr>
            <a:lstStyle/>
            <a:p>
              <a:pPr algn="ctr">
                <a:lnSpc>
                  <a:spcPts val="3360"/>
                </a:lnSpc>
              </a:pPr>
              <a:r>
                <a:rPr lang="en-US" sz="2800">
                  <a:solidFill>
                    <a:srgbClr val="1D1D1B"/>
                  </a:solidFill>
                  <a:latin typeface="Nunito Bold Italics"/>
                </a:rPr>
                <a:t>FORWARD ELIMINATION</a:t>
              </a:r>
            </a:p>
          </p:txBody>
        </p:sp>
        <p:sp>
          <p:nvSpPr>
            <p:cNvPr id="52" name="TextBox 52"/>
            <p:cNvSpPr txBox="1"/>
            <p:nvPr/>
          </p:nvSpPr>
          <p:spPr>
            <a:xfrm>
              <a:off x="568490" y="3367186"/>
              <a:ext cx="8198836" cy="377825"/>
            </a:xfrm>
            <a:prstGeom prst="rect">
              <a:avLst/>
            </a:prstGeom>
          </p:spPr>
          <p:txBody>
            <a:bodyPr lIns="0" tIns="0" rIns="0" bIns="0" rtlCol="0" anchor="t">
              <a:spAutoFit/>
            </a:bodyPr>
            <a:lstStyle/>
            <a:p>
              <a:pPr>
                <a:lnSpc>
                  <a:spcPts val="2227"/>
                </a:lnSpc>
              </a:pPr>
              <a:r>
                <a:rPr lang="en-US" sz="1855">
                  <a:solidFill>
                    <a:srgbClr val="1D1D1B"/>
                  </a:solidFill>
                  <a:latin typeface="Nunito Bold"/>
                </a:rPr>
                <a:t>Dapat dituliskan menjadi :</a:t>
              </a:r>
            </a:p>
          </p:txBody>
        </p:sp>
        <p:sp>
          <p:nvSpPr>
            <p:cNvPr id="53" name="TextBox 53"/>
            <p:cNvSpPr txBox="1"/>
            <p:nvPr/>
          </p:nvSpPr>
          <p:spPr>
            <a:xfrm>
              <a:off x="1977993" y="2557495"/>
              <a:ext cx="126221" cy="603316"/>
            </a:xfrm>
            <a:prstGeom prst="rect">
              <a:avLst/>
            </a:prstGeom>
          </p:spPr>
          <p:txBody>
            <a:bodyPr lIns="0" tIns="0" rIns="0" bIns="0" rtlCol="0" anchor="t">
              <a:spAutoFit/>
            </a:bodyPr>
            <a:lstStyle/>
            <a:p>
              <a:pPr>
                <a:lnSpc>
                  <a:spcPts val="977"/>
                </a:lnSpc>
              </a:pPr>
              <a:r>
                <a:rPr lang="en-US" sz="1955">
                  <a:solidFill>
                    <a:srgbClr val="1D1D1B"/>
                  </a:solidFill>
                  <a:latin typeface="Nunito Bold Italics"/>
                </a:rPr>
                <a:t>.</a:t>
              </a:r>
            </a:p>
            <a:p>
              <a:pPr>
                <a:lnSpc>
                  <a:spcPts val="977"/>
                </a:lnSpc>
              </a:pPr>
              <a:r>
                <a:rPr lang="en-US" sz="1955">
                  <a:solidFill>
                    <a:srgbClr val="1D1D1B"/>
                  </a:solidFill>
                  <a:latin typeface="Nunito Bold Italics"/>
                </a:rPr>
                <a:t>.</a:t>
              </a:r>
            </a:p>
            <a:p>
              <a:pPr>
                <a:lnSpc>
                  <a:spcPts val="977"/>
                </a:lnSpc>
              </a:pPr>
              <a:r>
                <a:rPr lang="en-US" sz="1955">
                  <a:solidFill>
                    <a:srgbClr val="1D1D1B"/>
                  </a:solidFill>
                  <a:latin typeface="Nunito Bold Italics"/>
                </a:rPr>
                <a:t>.</a:t>
              </a:r>
            </a:p>
          </p:txBody>
        </p:sp>
        <p:sp>
          <p:nvSpPr>
            <p:cNvPr id="54" name="TextBox 54"/>
            <p:cNvSpPr txBox="1"/>
            <p:nvPr/>
          </p:nvSpPr>
          <p:spPr>
            <a:xfrm>
              <a:off x="10347085" y="2659884"/>
              <a:ext cx="126221" cy="603316"/>
            </a:xfrm>
            <a:prstGeom prst="rect">
              <a:avLst/>
            </a:prstGeom>
          </p:spPr>
          <p:txBody>
            <a:bodyPr lIns="0" tIns="0" rIns="0" bIns="0" rtlCol="0" anchor="t">
              <a:spAutoFit/>
            </a:bodyPr>
            <a:lstStyle/>
            <a:p>
              <a:pPr>
                <a:lnSpc>
                  <a:spcPts val="977"/>
                </a:lnSpc>
              </a:pPr>
              <a:r>
                <a:rPr lang="en-US" sz="1955">
                  <a:solidFill>
                    <a:srgbClr val="1D1D1B"/>
                  </a:solidFill>
                  <a:latin typeface="Nunito Bold Italics"/>
                </a:rPr>
                <a:t>.</a:t>
              </a:r>
            </a:p>
            <a:p>
              <a:pPr>
                <a:lnSpc>
                  <a:spcPts val="977"/>
                </a:lnSpc>
              </a:pPr>
              <a:r>
                <a:rPr lang="en-US" sz="1955">
                  <a:solidFill>
                    <a:srgbClr val="1D1D1B"/>
                  </a:solidFill>
                  <a:latin typeface="Nunito Bold Italics"/>
                </a:rPr>
                <a:t>.</a:t>
              </a:r>
            </a:p>
            <a:p>
              <a:pPr>
                <a:lnSpc>
                  <a:spcPts val="977"/>
                </a:lnSpc>
              </a:pPr>
              <a:r>
                <a:rPr lang="en-US" sz="1955">
                  <a:solidFill>
                    <a:srgbClr val="1D1D1B"/>
                  </a:solidFill>
                  <a:latin typeface="Nunito Bold Italics"/>
                </a:rPr>
                <a:t>.</a:t>
              </a:r>
            </a:p>
          </p:txBody>
        </p:sp>
      </p:grpSp>
      <p:grpSp>
        <p:nvGrpSpPr>
          <p:cNvPr id="55" name="Group 55"/>
          <p:cNvGrpSpPr/>
          <p:nvPr/>
        </p:nvGrpSpPr>
        <p:grpSpPr>
          <a:xfrm>
            <a:off x="1243214" y="5411408"/>
            <a:ext cx="9649128" cy="4281393"/>
            <a:chOff x="0" y="0"/>
            <a:chExt cx="12865505" cy="5708524"/>
          </a:xfrm>
        </p:grpSpPr>
        <p:grpSp>
          <p:nvGrpSpPr>
            <p:cNvPr id="56" name="Group 56"/>
            <p:cNvGrpSpPr/>
            <p:nvPr/>
          </p:nvGrpSpPr>
          <p:grpSpPr>
            <a:xfrm>
              <a:off x="0" y="0"/>
              <a:ext cx="12865505" cy="5708524"/>
              <a:chOff x="0" y="0"/>
              <a:chExt cx="5257135" cy="2332632"/>
            </a:xfrm>
          </p:grpSpPr>
          <p:sp>
            <p:nvSpPr>
              <p:cNvPr id="57" name="Freeform 57"/>
              <p:cNvSpPr/>
              <p:nvPr/>
            </p:nvSpPr>
            <p:spPr>
              <a:xfrm>
                <a:off x="0" y="0"/>
                <a:ext cx="5257135" cy="2332632"/>
              </a:xfrm>
              <a:custGeom>
                <a:avLst/>
                <a:gdLst/>
                <a:ahLst/>
                <a:cxnLst/>
                <a:rect l="l" t="t" r="r" b="b"/>
                <a:pathLst>
                  <a:path w="5257135" h="2332632">
                    <a:moveTo>
                      <a:pt x="5132675" y="2332632"/>
                    </a:moveTo>
                    <a:lnTo>
                      <a:pt x="124460" y="2332632"/>
                    </a:lnTo>
                    <a:cubicBezTo>
                      <a:pt x="55880" y="2332632"/>
                      <a:pt x="0" y="2276752"/>
                      <a:pt x="0" y="2208172"/>
                    </a:cubicBezTo>
                    <a:lnTo>
                      <a:pt x="0" y="124460"/>
                    </a:lnTo>
                    <a:cubicBezTo>
                      <a:pt x="0" y="55880"/>
                      <a:pt x="55880" y="0"/>
                      <a:pt x="124460" y="0"/>
                    </a:cubicBezTo>
                    <a:lnTo>
                      <a:pt x="5132675" y="0"/>
                    </a:lnTo>
                    <a:cubicBezTo>
                      <a:pt x="5201255" y="0"/>
                      <a:pt x="5257135" y="55880"/>
                      <a:pt x="5257135" y="124460"/>
                    </a:cubicBezTo>
                    <a:lnTo>
                      <a:pt x="5257135" y="2208172"/>
                    </a:lnTo>
                    <a:cubicBezTo>
                      <a:pt x="5257135" y="2276752"/>
                      <a:pt x="5201255" y="2332632"/>
                      <a:pt x="5132675" y="2332632"/>
                    </a:cubicBezTo>
                    <a:close/>
                  </a:path>
                </a:pathLst>
              </a:custGeom>
              <a:solidFill>
                <a:srgbClr val="FAF9F5"/>
              </a:solidFill>
            </p:spPr>
          </p:sp>
        </p:grpSp>
        <p:grpSp>
          <p:nvGrpSpPr>
            <p:cNvPr id="58" name="Group 58"/>
            <p:cNvGrpSpPr/>
            <p:nvPr/>
          </p:nvGrpSpPr>
          <p:grpSpPr>
            <a:xfrm>
              <a:off x="8924450" y="634378"/>
              <a:ext cx="433045" cy="433045"/>
              <a:chOff x="0" y="0"/>
              <a:chExt cx="660400" cy="660400"/>
            </a:xfrm>
          </p:grpSpPr>
          <p:sp>
            <p:nvSpPr>
              <p:cNvPr id="59" name="Freeform 5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60" name="Group 60"/>
            <p:cNvGrpSpPr/>
            <p:nvPr/>
          </p:nvGrpSpPr>
          <p:grpSpPr>
            <a:xfrm>
              <a:off x="8174983" y="634378"/>
              <a:ext cx="433045" cy="433045"/>
              <a:chOff x="0" y="0"/>
              <a:chExt cx="660400" cy="660400"/>
            </a:xfrm>
          </p:grpSpPr>
          <p:sp>
            <p:nvSpPr>
              <p:cNvPr id="61" name="Freeform 6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62" name="Group 62"/>
            <p:cNvGrpSpPr/>
            <p:nvPr/>
          </p:nvGrpSpPr>
          <p:grpSpPr>
            <a:xfrm>
              <a:off x="9673917" y="634378"/>
              <a:ext cx="433045" cy="433045"/>
              <a:chOff x="0" y="0"/>
              <a:chExt cx="660400" cy="660400"/>
            </a:xfrm>
          </p:grpSpPr>
          <p:sp>
            <p:nvSpPr>
              <p:cNvPr id="63" name="Freeform 6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pic>
          <p:nvPicPr>
            <p:cNvPr id="64" name="Picture 6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121012" flipH="1">
              <a:off x="868142" y="1240177"/>
              <a:ext cx="551597" cy="853535"/>
            </a:xfrm>
            <a:prstGeom prst="rect">
              <a:avLst/>
            </a:prstGeom>
          </p:spPr>
        </p:pic>
        <p:grpSp>
          <p:nvGrpSpPr>
            <p:cNvPr id="65" name="Group 65"/>
            <p:cNvGrpSpPr/>
            <p:nvPr/>
          </p:nvGrpSpPr>
          <p:grpSpPr>
            <a:xfrm>
              <a:off x="397976" y="199872"/>
              <a:ext cx="7389683" cy="1071143"/>
              <a:chOff x="0" y="0"/>
              <a:chExt cx="6646864" cy="963471"/>
            </a:xfrm>
          </p:grpSpPr>
          <p:sp>
            <p:nvSpPr>
              <p:cNvPr id="66" name="Freeform 66"/>
              <p:cNvSpPr/>
              <p:nvPr/>
            </p:nvSpPr>
            <p:spPr>
              <a:xfrm>
                <a:off x="0" y="0"/>
                <a:ext cx="6648134" cy="963471"/>
              </a:xfrm>
              <a:custGeom>
                <a:avLst/>
                <a:gdLst/>
                <a:ahLst/>
                <a:cxnLst/>
                <a:rect l="l" t="t" r="r" b="b"/>
                <a:pathLst>
                  <a:path w="6648134" h="963471">
                    <a:moveTo>
                      <a:pt x="6094414" y="963471"/>
                    </a:moveTo>
                    <a:lnTo>
                      <a:pt x="553720" y="963471"/>
                    </a:lnTo>
                    <a:cubicBezTo>
                      <a:pt x="247650" y="963471"/>
                      <a:pt x="0" y="747748"/>
                      <a:pt x="0" y="482275"/>
                    </a:cubicBezTo>
                    <a:cubicBezTo>
                      <a:pt x="0" y="215697"/>
                      <a:pt x="247650" y="0"/>
                      <a:pt x="553720" y="0"/>
                    </a:cubicBezTo>
                    <a:lnTo>
                      <a:pt x="6094414" y="0"/>
                    </a:lnTo>
                    <a:cubicBezTo>
                      <a:pt x="6400484" y="0"/>
                      <a:pt x="6648134" y="215697"/>
                      <a:pt x="6648134" y="482275"/>
                    </a:cubicBezTo>
                    <a:cubicBezTo>
                      <a:pt x="6646864" y="747748"/>
                      <a:pt x="6399214" y="963471"/>
                      <a:pt x="6094414" y="963471"/>
                    </a:cubicBezTo>
                    <a:close/>
                  </a:path>
                </a:pathLst>
              </a:custGeom>
              <a:solidFill>
                <a:srgbClr val="000000">
                  <a:alpha val="4706"/>
                </a:srgbClr>
              </a:solidFill>
            </p:spPr>
          </p:sp>
        </p:grpSp>
        <p:pic>
          <p:nvPicPr>
            <p:cNvPr id="67" name="Picture 67"/>
            <p:cNvPicPr>
              <a:picLocks noChangeAspect="1"/>
            </p:cNvPicPr>
            <p:nvPr/>
          </p:nvPicPr>
          <p:blipFill>
            <a:blip r:embed="rId11"/>
            <a:srcRect/>
            <a:stretch>
              <a:fillRect/>
            </a:stretch>
          </p:blipFill>
          <p:spPr>
            <a:xfrm>
              <a:off x="627789" y="2791126"/>
              <a:ext cx="6607682" cy="2384590"/>
            </a:xfrm>
            <a:prstGeom prst="rect">
              <a:avLst/>
            </a:prstGeom>
          </p:spPr>
        </p:pic>
        <p:pic>
          <p:nvPicPr>
            <p:cNvPr id="68" name="Picture 68"/>
            <p:cNvPicPr>
              <a:picLocks noChangeAspect="1"/>
            </p:cNvPicPr>
            <p:nvPr/>
          </p:nvPicPr>
          <p:blipFill>
            <a:blip r:embed="rId12"/>
            <a:srcRect r="42214"/>
            <a:stretch>
              <a:fillRect/>
            </a:stretch>
          </p:blipFill>
          <p:spPr>
            <a:xfrm>
              <a:off x="5018035" y="1333251"/>
              <a:ext cx="4893531" cy="1165522"/>
            </a:xfrm>
            <a:prstGeom prst="rect">
              <a:avLst/>
            </a:prstGeom>
          </p:spPr>
        </p:pic>
        <p:pic>
          <p:nvPicPr>
            <p:cNvPr id="69" name="Picture 69"/>
            <p:cNvPicPr>
              <a:picLocks noChangeAspect="1"/>
            </p:cNvPicPr>
            <p:nvPr/>
          </p:nvPicPr>
          <p:blipFill>
            <a:blip r:embed="rId12"/>
            <a:srcRect l="66486"/>
            <a:stretch>
              <a:fillRect/>
            </a:stretch>
          </p:blipFill>
          <p:spPr>
            <a:xfrm>
              <a:off x="9782732" y="1333251"/>
              <a:ext cx="2838052" cy="1165522"/>
            </a:xfrm>
            <a:prstGeom prst="rect">
              <a:avLst/>
            </a:prstGeom>
          </p:spPr>
        </p:pic>
        <p:pic>
          <p:nvPicPr>
            <p:cNvPr id="70" name="Picture 70"/>
            <p:cNvPicPr>
              <a:picLocks noChangeAspect="1"/>
            </p:cNvPicPr>
            <p:nvPr/>
          </p:nvPicPr>
          <p:blipFill>
            <a:blip r:embed="rId13"/>
            <a:srcRect/>
            <a:stretch>
              <a:fillRect/>
            </a:stretch>
          </p:blipFill>
          <p:spPr>
            <a:xfrm>
              <a:off x="1719716" y="1650966"/>
              <a:ext cx="2012585" cy="630704"/>
            </a:xfrm>
            <a:prstGeom prst="rect">
              <a:avLst/>
            </a:prstGeom>
          </p:spPr>
        </p:pic>
        <p:sp>
          <p:nvSpPr>
            <p:cNvPr id="71" name="TextBox 71"/>
            <p:cNvSpPr txBox="1"/>
            <p:nvPr/>
          </p:nvSpPr>
          <p:spPr>
            <a:xfrm>
              <a:off x="638915" y="478231"/>
              <a:ext cx="7009847" cy="558800"/>
            </a:xfrm>
            <a:prstGeom prst="rect">
              <a:avLst/>
            </a:prstGeom>
          </p:spPr>
          <p:txBody>
            <a:bodyPr lIns="0" tIns="0" rIns="0" bIns="0" rtlCol="0" anchor="t">
              <a:spAutoFit/>
            </a:bodyPr>
            <a:lstStyle/>
            <a:p>
              <a:pPr algn="ctr">
                <a:lnSpc>
                  <a:spcPts val="3360"/>
                </a:lnSpc>
              </a:pPr>
              <a:r>
                <a:rPr lang="en-US" sz="2800">
                  <a:solidFill>
                    <a:srgbClr val="1D1D1B"/>
                  </a:solidFill>
                  <a:latin typeface="Nunito Bold Italics"/>
                </a:rPr>
                <a:t>BACK SUBSTITUTION</a:t>
              </a:r>
            </a:p>
          </p:txBody>
        </p:sp>
        <p:sp>
          <p:nvSpPr>
            <p:cNvPr id="72" name="TextBox 72"/>
            <p:cNvSpPr txBox="1"/>
            <p:nvPr/>
          </p:nvSpPr>
          <p:spPr>
            <a:xfrm>
              <a:off x="7546826" y="3492554"/>
              <a:ext cx="3621338" cy="838200"/>
            </a:xfrm>
            <a:prstGeom prst="rect">
              <a:avLst/>
            </a:prstGeom>
          </p:spPr>
          <p:txBody>
            <a:bodyPr lIns="0" tIns="0" rIns="0" bIns="0" rtlCol="0" anchor="t">
              <a:spAutoFit/>
            </a:bodyPr>
            <a:lstStyle/>
            <a:p>
              <a:pPr>
                <a:lnSpc>
                  <a:spcPts val="2520"/>
                </a:lnSpc>
              </a:pPr>
              <a:r>
                <a:rPr lang="en-US" sz="2100">
                  <a:solidFill>
                    <a:srgbClr val="1D1D1B"/>
                  </a:solidFill>
                  <a:latin typeface="Nunito Bold Italics"/>
                </a:rPr>
                <a:t>diperoleh variabel x1, x2, ..., xn</a:t>
              </a:r>
            </a:p>
          </p:txBody>
        </p:sp>
        <p:sp>
          <p:nvSpPr>
            <p:cNvPr id="73" name="TextBox 73"/>
            <p:cNvSpPr txBox="1"/>
            <p:nvPr/>
          </p:nvSpPr>
          <p:spPr>
            <a:xfrm>
              <a:off x="3957030" y="1763643"/>
              <a:ext cx="721032" cy="419100"/>
            </a:xfrm>
            <a:prstGeom prst="rect">
              <a:avLst/>
            </a:prstGeom>
          </p:spPr>
          <p:txBody>
            <a:bodyPr lIns="0" tIns="0" rIns="0" bIns="0" rtlCol="0" anchor="t">
              <a:spAutoFit/>
            </a:bodyPr>
            <a:lstStyle/>
            <a:p>
              <a:pPr>
                <a:lnSpc>
                  <a:spcPts val="2520"/>
                </a:lnSpc>
              </a:pPr>
              <a:r>
                <a:rPr lang="en-US" sz="2100">
                  <a:solidFill>
                    <a:srgbClr val="1D1D1B"/>
                  </a:solidFill>
                  <a:latin typeface="Nunito Bold"/>
                </a:rPr>
                <a:t>dan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8" t="28304" r="2851" b="34503"/>
          <a:stretch>
            <a:fillRect/>
          </a:stretch>
        </p:blipFill>
        <p:spPr>
          <a:xfrm>
            <a:off x="0" y="0"/>
            <a:ext cx="18288000" cy="10287000"/>
          </a:xfrm>
          <a:prstGeom prst="rect">
            <a:avLst/>
          </a:prstGeom>
        </p:spPr>
      </p:pic>
      <p:grpSp>
        <p:nvGrpSpPr>
          <p:cNvPr id="3" name="Group 3"/>
          <p:cNvGrpSpPr/>
          <p:nvPr/>
        </p:nvGrpSpPr>
        <p:grpSpPr>
          <a:xfrm>
            <a:off x="725165" y="571618"/>
            <a:ext cx="6447846" cy="9143765"/>
            <a:chOff x="0" y="0"/>
            <a:chExt cx="3512980" cy="4981798"/>
          </a:xfrm>
        </p:grpSpPr>
        <p:sp>
          <p:nvSpPr>
            <p:cNvPr id="4" name="Freeform 4"/>
            <p:cNvSpPr/>
            <p:nvPr/>
          </p:nvSpPr>
          <p:spPr>
            <a:xfrm>
              <a:off x="0" y="0"/>
              <a:ext cx="3512981" cy="4981798"/>
            </a:xfrm>
            <a:custGeom>
              <a:avLst/>
              <a:gdLst/>
              <a:ahLst/>
              <a:cxnLst/>
              <a:rect l="l" t="t" r="r" b="b"/>
              <a:pathLst>
                <a:path w="3512981" h="4981798">
                  <a:moveTo>
                    <a:pt x="3388520" y="4981798"/>
                  </a:moveTo>
                  <a:lnTo>
                    <a:pt x="124460" y="4981798"/>
                  </a:lnTo>
                  <a:cubicBezTo>
                    <a:pt x="55880" y="4981798"/>
                    <a:pt x="0" y="4925918"/>
                    <a:pt x="0" y="4857338"/>
                  </a:cubicBezTo>
                  <a:lnTo>
                    <a:pt x="0" y="124460"/>
                  </a:lnTo>
                  <a:cubicBezTo>
                    <a:pt x="0" y="55880"/>
                    <a:pt x="55880" y="0"/>
                    <a:pt x="124460" y="0"/>
                  </a:cubicBezTo>
                  <a:lnTo>
                    <a:pt x="3388521" y="0"/>
                  </a:lnTo>
                  <a:cubicBezTo>
                    <a:pt x="3457101" y="0"/>
                    <a:pt x="3512981" y="55880"/>
                    <a:pt x="3512981" y="124460"/>
                  </a:cubicBezTo>
                  <a:lnTo>
                    <a:pt x="3512981" y="4857338"/>
                  </a:lnTo>
                  <a:cubicBezTo>
                    <a:pt x="3512981" y="4925918"/>
                    <a:pt x="3457101" y="4981798"/>
                    <a:pt x="3388521" y="4981798"/>
                  </a:cubicBezTo>
                  <a:close/>
                </a:path>
              </a:pathLst>
            </a:custGeom>
            <a:solidFill>
              <a:srgbClr val="FAF9F5"/>
            </a:solidFill>
          </p:spPr>
        </p:sp>
      </p:grpSp>
      <p:grpSp>
        <p:nvGrpSpPr>
          <p:cNvPr id="5" name="Group 5"/>
          <p:cNvGrpSpPr/>
          <p:nvPr/>
        </p:nvGrpSpPr>
        <p:grpSpPr>
          <a:xfrm>
            <a:off x="843536" y="1319980"/>
            <a:ext cx="6238296" cy="8201441"/>
            <a:chOff x="0" y="0"/>
            <a:chExt cx="3398811" cy="4468392"/>
          </a:xfrm>
        </p:grpSpPr>
        <p:sp>
          <p:nvSpPr>
            <p:cNvPr id="6" name="Freeform 6"/>
            <p:cNvSpPr/>
            <p:nvPr/>
          </p:nvSpPr>
          <p:spPr>
            <a:xfrm>
              <a:off x="0" y="0"/>
              <a:ext cx="3398812" cy="4468392"/>
            </a:xfrm>
            <a:custGeom>
              <a:avLst/>
              <a:gdLst/>
              <a:ahLst/>
              <a:cxnLst/>
              <a:rect l="l" t="t" r="r" b="b"/>
              <a:pathLst>
                <a:path w="3398812" h="4468392">
                  <a:moveTo>
                    <a:pt x="3274351" y="4468392"/>
                  </a:moveTo>
                  <a:lnTo>
                    <a:pt x="124460" y="4468392"/>
                  </a:lnTo>
                  <a:cubicBezTo>
                    <a:pt x="55880" y="4468392"/>
                    <a:pt x="0" y="4412512"/>
                    <a:pt x="0" y="4343932"/>
                  </a:cubicBezTo>
                  <a:lnTo>
                    <a:pt x="0" y="124460"/>
                  </a:lnTo>
                  <a:cubicBezTo>
                    <a:pt x="0" y="55880"/>
                    <a:pt x="55880" y="0"/>
                    <a:pt x="124460" y="0"/>
                  </a:cubicBezTo>
                  <a:lnTo>
                    <a:pt x="3274351" y="0"/>
                  </a:lnTo>
                  <a:cubicBezTo>
                    <a:pt x="3342931" y="0"/>
                    <a:pt x="3398812" y="55880"/>
                    <a:pt x="3398812" y="124460"/>
                  </a:cubicBezTo>
                  <a:lnTo>
                    <a:pt x="3398812" y="4343932"/>
                  </a:lnTo>
                  <a:cubicBezTo>
                    <a:pt x="3398812" y="4412512"/>
                    <a:pt x="3342931" y="4468392"/>
                    <a:pt x="3274351" y="4468392"/>
                  </a:cubicBezTo>
                  <a:close/>
                </a:path>
              </a:pathLst>
            </a:custGeom>
            <a:solidFill>
              <a:srgbClr val="E49592"/>
            </a:solidFill>
          </p:spPr>
        </p:sp>
      </p:grpSp>
      <p:grpSp>
        <p:nvGrpSpPr>
          <p:cNvPr id="7" name="Group 7"/>
          <p:cNvGrpSpPr/>
          <p:nvPr/>
        </p:nvGrpSpPr>
        <p:grpSpPr>
          <a:xfrm>
            <a:off x="1125044" y="2741164"/>
            <a:ext cx="5675280" cy="6593218"/>
            <a:chOff x="0" y="0"/>
            <a:chExt cx="3092063" cy="3592184"/>
          </a:xfrm>
        </p:grpSpPr>
        <p:sp>
          <p:nvSpPr>
            <p:cNvPr id="8" name="Freeform 8"/>
            <p:cNvSpPr/>
            <p:nvPr/>
          </p:nvSpPr>
          <p:spPr>
            <a:xfrm>
              <a:off x="0" y="0"/>
              <a:ext cx="3092063" cy="3592184"/>
            </a:xfrm>
            <a:custGeom>
              <a:avLst/>
              <a:gdLst/>
              <a:ahLst/>
              <a:cxnLst/>
              <a:rect l="l" t="t" r="r" b="b"/>
              <a:pathLst>
                <a:path w="3092063" h="3592184">
                  <a:moveTo>
                    <a:pt x="2967603" y="3592183"/>
                  </a:moveTo>
                  <a:lnTo>
                    <a:pt x="124460" y="3592183"/>
                  </a:lnTo>
                  <a:cubicBezTo>
                    <a:pt x="55880" y="3592183"/>
                    <a:pt x="0" y="3536304"/>
                    <a:pt x="0" y="3467724"/>
                  </a:cubicBezTo>
                  <a:lnTo>
                    <a:pt x="0" y="124460"/>
                  </a:lnTo>
                  <a:cubicBezTo>
                    <a:pt x="0" y="55880"/>
                    <a:pt x="55880" y="0"/>
                    <a:pt x="124460" y="0"/>
                  </a:cubicBezTo>
                  <a:lnTo>
                    <a:pt x="2967603" y="0"/>
                  </a:lnTo>
                  <a:cubicBezTo>
                    <a:pt x="3036183" y="0"/>
                    <a:pt x="3092063" y="55880"/>
                    <a:pt x="3092063" y="124460"/>
                  </a:cubicBezTo>
                  <a:lnTo>
                    <a:pt x="3092063" y="3467724"/>
                  </a:lnTo>
                  <a:cubicBezTo>
                    <a:pt x="3092063" y="3536304"/>
                    <a:pt x="3036183" y="3592184"/>
                    <a:pt x="2967603" y="3592184"/>
                  </a:cubicBezTo>
                  <a:close/>
                </a:path>
              </a:pathLst>
            </a:custGeom>
            <a:solidFill>
              <a:srgbClr val="FAF9F5"/>
            </a:solidFill>
          </p:spPr>
        </p:sp>
      </p:grpSp>
      <p:grpSp>
        <p:nvGrpSpPr>
          <p:cNvPr id="9" name="Group 9"/>
          <p:cNvGrpSpPr/>
          <p:nvPr/>
        </p:nvGrpSpPr>
        <p:grpSpPr>
          <a:xfrm>
            <a:off x="1125044" y="1685490"/>
            <a:ext cx="5675280" cy="803358"/>
            <a:chOff x="0" y="0"/>
            <a:chExt cx="6806393" cy="963471"/>
          </a:xfrm>
        </p:grpSpPr>
        <p:sp>
          <p:nvSpPr>
            <p:cNvPr id="10" name="Freeform 10"/>
            <p:cNvSpPr/>
            <p:nvPr/>
          </p:nvSpPr>
          <p:spPr>
            <a:xfrm>
              <a:off x="0" y="0"/>
              <a:ext cx="6807663" cy="963471"/>
            </a:xfrm>
            <a:custGeom>
              <a:avLst/>
              <a:gdLst/>
              <a:ahLst/>
              <a:cxnLst/>
              <a:rect l="l" t="t" r="r" b="b"/>
              <a:pathLst>
                <a:path w="6807663" h="963471">
                  <a:moveTo>
                    <a:pt x="6253943" y="963471"/>
                  </a:moveTo>
                  <a:lnTo>
                    <a:pt x="553720" y="963471"/>
                  </a:lnTo>
                  <a:cubicBezTo>
                    <a:pt x="247650" y="963471"/>
                    <a:pt x="0" y="747748"/>
                    <a:pt x="0" y="482275"/>
                  </a:cubicBezTo>
                  <a:cubicBezTo>
                    <a:pt x="0" y="215697"/>
                    <a:pt x="247650" y="0"/>
                    <a:pt x="553720" y="0"/>
                  </a:cubicBezTo>
                  <a:lnTo>
                    <a:pt x="6253943" y="0"/>
                  </a:lnTo>
                  <a:cubicBezTo>
                    <a:pt x="6560013" y="0"/>
                    <a:pt x="6807663" y="215697"/>
                    <a:pt x="6807663" y="482275"/>
                  </a:cubicBezTo>
                  <a:cubicBezTo>
                    <a:pt x="6806393" y="747748"/>
                    <a:pt x="6558743" y="963471"/>
                    <a:pt x="6253943" y="963471"/>
                  </a:cubicBezTo>
                  <a:close/>
                </a:path>
              </a:pathLst>
            </a:custGeom>
            <a:solidFill>
              <a:srgbClr val="FAF9F5"/>
            </a:solidFill>
          </p:spPr>
        </p:sp>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881202" y="1903690"/>
            <a:ext cx="476250" cy="476250"/>
          </a:xfrm>
          <a:prstGeom prst="rect">
            <a:avLst/>
          </a:prstGeom>
        </p:spPr>
      </p:pic>
      <p:grpSp>
        <p:nvGrpSpPr>
          <p:cNvPr id="12" name="Group 12"/>
          <p:cNvGrpSpPr/>
          <p:nvPr/>
        </p:nvGrpSpPr>
        <p:grpSpPr>
          <a:xfrm>
            <a:off x="5733745" y="828243"/>
            <a:ext cx="400915" cy="400915"/>
            <a:chOff x="0" y="0"/>
            <a:chExt cx="660400" cy="660400"/>
          </a:xfrm>
        </p:grpSpPr>
        <p:sp>
          <p:nvSpPr>
            <p:cNvPr id="13" name="Freeform 1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14" name="Group 14"/>
          <p:cNvGrpSpPr/>
          <p:nvPr/>
        </p:nvGrpSpPr>
        <p:grpSpPr>
          <a:xfrm>
            <a:off x="5076395" y="828243"/>
            <a:ext cx="400915" cy="400915"/>
            <a:chOff x="0" y="0"/>
            <a:chExt cx="660400" cy="660400"/>
          </a:xfrm>
        </p:grpSpPr>
        <p:sp>
          <p:nvSpPr>
            <p:cNvPr id="15" name="Freeform 1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16" name="Group 16"/>
          <p:cNvGrpSpPr/>
          <p:nvPr/>
        </p:nvGrpSpPr>
        <p:grpSpPr>
          <a:xfrm>
            <a:off x="6391096" y="834197"/>
            <a:ext cx="400915" cy="400915"/>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18" name="Group 18"/>
          <p:cNvGrpSpPr/>
          <p:nvPr/>
        </p:nvGrpSpPr>
        <p:grpSpPr>
          <a:xfrm>
            <a:off x="1350094" y="3069156"/>
            <a:ext cx="238539" cy="238539"/>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0" name="Group 20"/>
          <p:cNvGrpSpPr/>
          <p:nvPr/>
        </p:nvGrpSpPr>
        <p:grpSpPr>
          <a:xfrm>
            <a:off x="1350094" y="3897313"/>
            <a:ext cx="238539" cy="238539"/>
            <a:chOff x="0" y="0"/>
            <a:chExt cx="660400" cy="660400"/>
          </a:xfrm>
        </p:grpSpPr>
        <p:sp>
          <p:nvSpPr>
            <p:cNvPr id="21" name="Freeform 2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2" name="Group 22"/>
          <p:cNvGrpSpPr/>
          <p:nvPr/>
        </p:nvGrpSpPr>
        <p:grpSpPr>
          <a:xfrm>
            <a:off x="1350094" y="6564936"/>
            <a:ext cx="238539" cy="238539"/>
            <a:chOff x="0" y="0"/>
            <a:chExt cx="660400" cy="660400"/>
          </a:xfrm>
        </p:grpSpPr>
        <p:sp>
          <p:nvSpPr>
            <p:cNvPr id="23" name="Freeform 23"/>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4" name="Group 24"/>
          <p:cNvGrpSpPr/>
          <p:nvPr/>
        </p:nvGrpSpPr>
        <p:grpSpPr>
          <a:xfrm>
            <a:off x="7733721" y="571618"/>
            <a:ext cx="10021053" cy="9143765"/>
            <a:chOff x="0" y="0"/>
            <a:chExt cx="5459771" cy="4981798"/>
          </a:xfrm>
        </p:grpSpPr>
        <p:sp>
          <p:nvSpPr>
            <p:cNvPr id="25" name="Freeform 25"/>
            <p:cNvSpPr/>
            <p:nvPr/>
          </p:nvSpPr>
          <p:spPr>
            <a:xfrm>
              <a:off x="0" y="0"/>
              <a:ext cx="5459771" cy="4981798"/>
            </a:xfrm>
            <a:custGeom>
              <a:avLst/>
              <a:gdLst/>
              <a:ahLst/>
              <a:cxnLst/>
              <a:rect l="l" t="t" r="r" b="b"/>
              <a:pathLst>
                <a:path w="5459771" h="4981798">
                  <a:moveTo>
                    <a:pt x="5335311" y="4981798"/>
                  </a:moveTo>
                  <a:lnTo>
                    <a:pt x="124460" y="4981798"/>
                  </a:lnTo>
                  <a:cubicBezTo>
                    <a:pt x="55880" y="4981798"/>
                    <a:pt x="0" y="4925918"/>
                    <a:pt x="0" y="4857338"/>
                  </a:cubicBezTo>
                  <a:lnTo>
                    <a:pt x="0" y="124460"/>
                  </a:lnTo>
                  <a:cubicBezTo>
                    <a:pt x="0" y="55880"/>
                    <a:pt x="55880" y="0"/>
                    <a:pt x="124460" y="0"/>
                  </a:cubicBezTo>
                  <a:lnTo>
                    <a:pt x="5335311" y="0"/>
                  </a:lnTo>
                  <a:cubicBezTo>
                    <a:pt x="5403891" y="0"/>
                    <a:pt x="5459771" y="55880"/>
                    <a:pt x="5459771" y="124460"/>
                  </a:cubicBezTo>
                  <a:lnTo>
                    <a:pt x="5459771" y="4857338"/>
                  </a:lnTo>
                  <a:cubicBezTo>
                    <a:pt x="5459771" y="4925918"/>
                    <a:pt x="5403891" y="4981798"/>
                    <a:pt x="5335311" y="4981798"/>
                  </a:cubicBezTo>
                  <a:close/>
                </a:path>
              </a:pathLst>
            </a:custGeom>
            <a:solidFill>
              <a:srgbClr val="FAF9F5"/>
            </a:solidFill>
          </p:spPr>
        </p:sp>
      </p:grpSp>
      <p:grpSp>
        <p:nvGrpSpPr>
          <p:cNvPr id="26" name="Group 26"/>
          <p:cNvGrpSpPr/>
          <p:nvPr/>
        </p:nvGrpSpPr>
        <p:grpSpPr>
          <a:xfrm>
            <a:off x="16324692" y="919065"/>
            <a:ext cx="400915" cy="400915"/>
            <a:chOff x="0" y="0"/>
            <a:chExt cx="660400" cy="660400"/>
          </a:xfrm>
        </p:grpSpPr>
        <p:sp>
          <p:nvSpPr>
            <p:cNvPr id="27" name="Freeform 2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8" name="Group 28"/>
          <p:cNvGrpSpPr/>
          <p:nvPr/>
        </p:nvGrpSpPr>
        <p:grpSpPr>
          <a:xfrm>
            <a:off x="15667341" y="919065"/>
            <a:ext cx="400915" cy="400915"/>
            <a:chOff x="0" y="0"/>
            <a:chExt cx="660400" cy="660400"/>
          </a:xfrm>
        </p:grpSpPr>
        <p:sp>
          <p:nvSpPr>
            <p:cNvPr id="29" name="Freeform 2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30" name="Group 30"/>
          <p:cNvGrpSpPr/>
          <p:nvPr/>
        </p:nvGrpSpPr>
        <p:grpSpPr>
          <a:xfrm>
            <a:off x="16978981" y="919065"/>
            <a:ext cx="400915" cy="400915"/>
            <a:chOff x="0" y="0"/>
            <a:chExt cx="660400" cy="660400"/>
          </a:xfrm>
        </p:grpSpPr>
        <p:sp>
          <p:nvSpPr>
            <p:cNvPr id="31" name="Freeform 3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32" name="Group 32"/>
          <p:cNvGrpSpPr/>
          <p:nvPr/>
        </p:nvGrpSpPr>
        <p:grpSpPr>
          <a:xfrm>
            <a:off x="8194483" y="933486"/>
            <a:ext cx="7215684" cy="377826"/>
            <a:chOff x="0" y="0"/>
            <a:chExt cx="1900427" cy="99510"/>
          </a:xfrm>
        </p:grpSpPr>
        <p:sp>
          <p:nvSpPr>
            <p:cNvPr id="33" name="Freeform 33"/>
            <p:cNvSpPr/>
            <p:nvPr/>
          </p:nvSpPr>
          <p:spPr>
            <a:xfrm>
              <a:off x="0" y="0"/>
              <a:ext cx="1900427" cy="99510"/>
            </a:xfrm>
            <a:custGeom>
              <a:avLst/>
              <a:gdLst/>
              <a:ahLst/>
              <a:cxnLst/>
              <a:rect l="l" t="t" r="r" b="b"/>
              <a:pathLst>
                <a:path w="1900427" h="99510">
                  <a:moveTo>
                    <a:pt x="0" y="0"/>
                  </a:moveTo>
                  <a:lnTo>
                    <a:pt x="1900427" y="0"/>
                  </a:lnTo>
                  <a:lnTo>
                    <a:pt x="1900427" y="99510"/>
                  </a:lnTo>
                  <a:lnTo>
                    <a:pt x="0" y="99510"/>
                  </a:lnTo>
                  <a:close/>
                </a:path>
              </a:pathLst>
            </a:custGeom>
            <a:solidFill>
              <a:srgbClr val="EFBF6E"/>
            </a:solidFill>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a:off x="8194483" y="1740900"/>
            <a:ext cx="400915" cy="400915"/>
            <a:chOff x="0" y="0"/>
            <a:chExt cx="660400" cy="660400"/>
          </a:xfrm>
        </p:grpSpPr>
        <p:sp>
          <p:nvSpPr>
            <p:cNvPr id="36" name="Freeform 3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37" name="Group 37"/>
          <p:cNvGrpSpPr/>
          <p:nvPr/>
        </p:nvGrpSpPr>
        <p:grpSpPr>
          <a:xfrm>
            <a:off x="8194483" y="6564936"/>
            <a:ext cx="400915" cy="400915"/>
            <a:chOff x="0" y="0"/>
            <a:chExt cx="660400" cy="660400"/>
          </a:xfrm>
        </p:grpSpPr>
        <p:sp>
          <p:nvSpPr>
            <p:cNvPr id="38" name="Freeform 3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pic>
        <p:nvPicPr>
          <p:cNvPr id="39" name="Picture 39"/>
          <p:cNvPicPr>
            <a:picLocks noChangeAspect="1"/>
          </p:cNvPicPr>
          <p:nvPr/>
        </p:nvPicPr>
        <p:blipFill>
          <a:blip r:embed="rId5"/>
          <a:srcRect/>
          <a:stretch>
            <a:fillRect/>
          </a:stretch>
        </p:blipFill>
        <p:spPr>
          <a:xfrm>
            <a:off x="14788828" y="1788148"/>
            <a:ext cx="1465193" cy="707335"/>
          </a:xfrm>
          <a:prstGeom prst="rect">
            <a:avLst/>
          </a:prstGeom>
        </p:spPr>
      </p:pic>
      <p:pic>
        <p:nvPicPr>
          <p:cNvPr id="40" name="Picture 40"/>
          <p:cNvPicPr>
            <a:picLocks noChangeAspect="1"/>
          </p:cNvPicPr>
          <p:nvPr/>
        </p:nvPicPr>
        <p:blipFill>
          <a:blip r:embed="rId6"/>
          <a:srcRect/>
          <a:stretch>
            <a:fillRect/>
          </a:stretch>
        </p:blipFill>
        <p:spPr>
          <a:xfrm>
            <a:off x="9137237" y="2570785"/>
            <a:ext cx="6272930" cy="2090977"/>
          </a:xfrm>
          <a:prstGeom prst="rect">
            <a:avLst/>
          </a:prstGeom>
        </p:spPr>
      </p:pic>
      <p:sp>
        <p:nvSpPr>
          <p:cNvPr id="41" name="TextBox 41"/>
          <p:cNvSpPr txBox="1"/>
          <p:nvPr/>
        </p:nvSpPr>
        <p:spPr>
          <a:xfrm>
            <a:off x="1125044" y="883842"/>
            <a:ext cx="2546561" cy="339726"/>
          </a:xfrm>
          <a:prstGeom prst="rect">
            <a:avLst/>
          </a:prstGeom>
        </p:spPr>
        <p:txBody>
          <a:bodyPr lIns="0" tIns="0" rIns="0" bIns="0" rtlCol="0" anchor="t">
            <a:spAutoFit/>
          </a:bodyPr>
          <a:lstStyle/>
          <a:p>
            <a:pPr>
              <a:lnSpc>
                <a:spcPts val="2500"/>
              </a:lnSpc>
            </a:pPr>
            <a:r>
              <a:rPr lang="en-US" sz="2500">
                <a:solidFill>
                  <a:srgbClr val="1D1D1B"/>
                </a:solidFill>
                <a:latin typeface="Nunito"/>
              </a:rPr>
              <a:t>Metode ke-2</a:t>
            </a:r>
          </a:p>
        </p:txBody>
      </p:sp>
      <p:sp>
        <p:nvSpPr>
          <p:cNvPr id="42" name="TextBox 42"/>
          <p:cNvSpPr txBox="1"/>
          <p:nvPr/>
        </p:nvSpPr>
        <p:spPr>
          <a:xfrm>
            <a:off x="1469364" y="1931630"/>
            <a:ext cx="3002139" cy="448310"/>
          </a:xfrm>
          <a:prstGeom prst="rect">
            <a:avLst/>
          </a:prstGeom>
        </p:spPr>
        <p:txBody>
          <a:bodyPr lIns="0" tIns="0" rIns="0" bIns="0" rtlCol="0" anchor="t">
            <a:spAutoFit/>
          </a:bodyPr>
          <a:lstStyle/>
          <a:p>
            <a:pPr algn="ctr">
              <a:lnSpc>
                <a:spcPts val="3400"/>
              </a:lnSpc>
            </a:pPr>
            <a:r>
              <a:rPr lang="en-US" sz="3400">
                <a:solidFill>
                  <a:srgbClr val="1D1D1B"/>
                </a:solidFill>
                <a:latin typeface="Nunito Bold"/>
              </a:rPr>
              <a:t>Gauss- Jordan</a:t>
            </a:r>
          </a:p>
        </p:txBody>
      </p:sp>
      <p:sp>
        <p:nvSpPr>
          <p:cNvPr id="43" name="TextBox 43"/>
          <p:cNvSpPr txBox="1"/>
          <p:nvPr/>
        </p:nvSpPr>
        <p:spPr>
          <a:xfrm>
            <a:off x="1766627" y="2999720"/>
            <a:ext cx="4765281" cy="692150"/>
          </a:xfrm>
          <a:prstGeom prst="rect">
            <a:avLst/>
          </a:prstGeom>
        </p:spPr>
        <p:txBody>
          <a:bodyPr lIns="0" tIns="0" rIns="0" bIns="0" rtlCol="0" anchor="t">
            <a:spAutoFit/>
          </a:bodyPr>
          <a:lstStyle/>
          <a:p>
            <a:pPr algn="just">
              <a:lnSpc>
                <a:spcPts val="2800"/>
              </a:lnSpc>
            </a:pPr>
            <a:r>
              <a:rPr lang="en-US" sz="2000">
                <a:solidFill>
                  <a:srgbClr val="1D1D1B"/>
                </a:solidFill>
                <a:latin typeface="Nunito"/>
              </a:rPr>
              <a:t>Di kembangkan oleh Wilhelm Jordan pada abad ke-19</a:t>
            </a:r>
          </a:p>
        </p:txBody>
      </p:sp>
      <p:sp>
        <p:nvSpPr>
          <p:cNvPr id="44" name="TextBox 44"/>
          <p:cNvSpPr txBox="1"/>
          <p:nvPr/>
        </p:nvSpPr>
        <p:spPr>
          <a:xfrm>
            <a:off x="1766627" y="3859213"/>
            <a:ext cx="4765281" cy="2454275"/>
          </a:xfrm>
          <a:prstGeom prst="rect">
            <a:avLst/>
          </a:prstGeom>
        </p:spPr>
        <p:txBody>
          <a:bodyPr lIns="0" tIns="0" rIns="0" bIns="0" rtlCol="0" anchor="t">
            <a:spAutoFit/>
          </a:bodyPr>
          <a:lstStyle/>
          <a:p>
            <a:pPr algn="just">
              <a:lnSpc>
                <a:spcPts val="2800"/>
              </a:lnSpc>
            </a:pPr>
            <a:r>
              <a:rPr lang="en-US" sz="2000">
                <a:solidFill>
                  <a:srgbClr val="1D1D1B"/>
                </a:solidFill>
                <a:latin typeface="Nunito"/>
              </a:rPr>
              <a:t>Metode Eliminasi Gauss-Jordan adalah salah satu metode yang digunakan pula untuk menyelesaikan SPL dengan menggunakan operasi baris elementer pada matriks augmented untuk mengurangi matriks tersebut menjadi matriks identitas.</a:t>
            </a:r>
          </a:p>
        </p:txBody>
      </p:sp>
      <p:sp>
        <p:nvSpPr>
          <p:cNvPr id="45" name="TextBox 45"/>
          <p:cNvSpPr txBox="1"/>
          <p:nvPr/>
        </p:nvSpPr>
        <p:spPr>
          <a:xfrm>
            <a:off x="1766627" y="6484937"/>
            <a:ext cx="4765281" cy="1044575"/>
          </a:xfrm>
          <a:prstGeom prst="rect">
            <a:avLst/>
          </a:prstGeom>
        </p:spPr>
        <p:txBody>
          <a:bodyPr lIns="0" tIns="0" rIns="0" bIns="0" rtlCol="0" anchor="t">
            <a:spAutoFit/>
          </a:bodyPr>
          <a:lstStyle/>
          <a:p>
            <a:pPr algn="just">
              <a:lnSpc>
                <a:spcPts val="2800"/>
              </a:lnSpc>
            </a:pPr>
            <a:r>
              <a:rPr lang="en-US" sz="2000">
                <a:solidFill>
                  <a:srgbClr val="1D1D1B"/>
                </a:solidFill>
                <a:latin typeface="Nunito"/>
              </a:rPr>
              <a:t>2 Tahapan Utama dalam Penyelesaian metode  eliminasi Gauss-Jordan, antara lain:</a:t>
            </a:r>
          </a:p>
        </p:txBody>
      </p:sp>
      <p:sp>
        <p:nvSpPr>
          <p:cNvPr id="46" name="TextBox 46"/>
          <p:cNvSpPr txBox="1"/>
          <p:nvPr/>
        </p:nvSpPr>
        <p:spPr>
          <a:xfrm>
            <a:off x="1766627" y="7585698"/>
            <a:ext cx="4824927" cy="1749425"/>
          </a:xfrm>
          <a:prstGeom prst="rect">
            <a:avLst/>
          </a:prstGeom>
        </p:spPr>
        <p:txBody>
          <a:bodyPr lIns="0" tIns="0" rIns="0" bIns="0" rtlCol="0" anchor="t">
            <a:spAutoFit/>
          </a:bodyPr>
          <a:lstStyle/>
          <a:p>
            <a:pPr marL="431802" lvl="1" indent="-215901" algn="just">
              <a:lnSpc>
                <a:spcPts val="2800"/>
              </a:lnSpc>
              <a:buFont typeface="Arial"/>
              <a:buChar char="•"/>
            </a:pPr>
            <a:r>
              <a:rPr lang="en-US" sz="2000">
                <a:solidFill>
                  <a:srgbClr val="1D1D1B"/>
                </a:solidFill>
                <a:latin typeface="Nunito"/>
              </a:rPr>
              <a:t>Pivoting</a:t>
            </a:r>
          </a:p>
          <a:p>
            <a:pPr marL="431802" lvl="1" indent="-215901" algn="just">
              <a:lnSpc>
                <a:spcPts val="2800"/>
              </a:lnSpc>
              <a:buFont typeface="Arial"/>
              <a:buChar char="•"/>
            </a:pPr>
            <a:r>
              <a:rPr lang="en-US" sz="2000">
                <a:solidFill>
                  <a:srgbClr val="1D1D1B"/>
                </a:solidFill>
                <a:latin typeface="Nunito"/>
              </a:rPr>
              <a:t>Eliminasi </a:t>
            </a:r>
          </a:p>
          <a:p>
            <a:pPr algn="just">
              <a:lnSpc>
                <a:spcPts val="2800"/>
              </a:lnSpc>
            </a:pPr>
            <a:r>
              <a:rPr lang="en-US" sz="2000">
                <a:solidFill>
                  <a:srgbClr val="1D1D1B"/>
                </a:solidFill>
                <a:latin typeface="Nunito"/>
              </a:rPr>
              <a:t>dan 1 tahapan back subtitution, serta Matriks Augmented yang di dapat solusi SPL</a:t>
            </a:r>
          </a:p>
        </p:txBody>
      </p:sp>
      <p:sp>
        <p:nvSpPr>
          <p:cNvPr id="47" name="TextBox 47"/>
          <p:cNvSpPr txBox="1"/>
          <p:nvPr/>
        </p:nvSpPr>
        <p:spPr>
          <a:xfrm>
            <a:off x="8776373" y="6484937"/>
            <a:ext cx="8482927" cy="1579880"/>
          </a:xfrm>
          <a:prstGeom prst="rect">
            <a:avLst/>
          </a:prstGeom>
        </p:spPr>
        <p:txBody>
          <a:bodyPr lIns="0" tIns="0" rIns="0" bIns="0" rtlCol="0" anchor="t">
            <a:spAutoFit/>
          </a:bodyPr>
          <a:lstStyle/>
          <a:p>
            <a:pPr marL="0" lvl="0" indent="0" algn="just">
              <a:lnSpc>
                <a:spcPts val="3220"/>
              </a:lnSpc>
              <a:spcBef>
                <a:spcPct val="0"/>
              </a:spcBef>
            </a:pPr>
            <a:r>
              <a:rPr lang="en-US" sz="2300">
                <a:solidFill>
                  <a:srgbClr val="1D1D1B"/>
                </a:solidFill>
                <a:latin typeface="Nunito"/>
              </a:rPr>
              <a:t>Untuk menentukan solusi nilai-nilai yang ingin dicari padaeliminasi Gauss-Jordan maka, augmented matriks perlu diubah ke dalam bentuk eselon baris tereduksi dengan Operasi Baris Elementer (OBE)</a:t>
            </a:r>
          </a:p>
        </p:txBody>
      </p:sp>
      <p:sp>
        <p:nvSpPr>
          <p:cNvPr id="48" name="TextBox 48"/>
          <p:cNvSpPr txBox="1"/>
          <p:nvPr/>
        </p:nvSpPr>
        <p:spPr>
          <a:xfrm>
            <a:off x="8896969" y="1702800"/>
            <a:ext cx="5224277" cy="815340"/>
          </a:xfrm>
          <a:prstGeom prst="rect">
            <a:avLst/>
          </a:prstGeom>
        </p:spPr>
        <p:txBody>
          <a:bodyPr lIns="0" tIns="0" rIns="0" bIns="0" rtlCol="0" anchor="t">
            <a:spAutoFit/>
          </a:bodyPr>
          <a:lstStyle/>
          <a:p>
            <a:pPr algn="just">
              <a:lnSpc>
                <a:spcPts val="3359"/>
              </a:lnSpc>
            </a:pPr>
            <a:r>
              <a:rPr lang="en-US" sz="2400">
                <a:solidFill>
                  <a:srgbClr val="1D1D1B"/>
                </a:solidFill>
                <a:latin typeface="Nunito"/>
              </a:rPr>
              <a:t>Sistem persamaan linear dinyatakan sebagai perkalian matriks, yaitu </a:t>
            </a:r>
          </a:p>
        </p:txBody>
      </p:sp>
      <p:sp>
        <p:nvSpPr>
          <p:cNvPr id="49" name="TextBox 49"/>
          <p:cNvSpPr txBox="1"/>
          <p:nvPr/>
        </p:nvSpPr>
        <p:spPr>
          <a:xfrm>
            <a:off x="8896969" y="4647335"/>
            <a:ext cx="4611018" cy="815340"/>
          </a:xfrm>
          <a:prstGeom prst="rect">
            <a:avLst/>
          </a:prstGeom>
        </p:spPr>
        <p:txBody>
          <a:bodyPr lIns="0" tIns="0" rIns="0" bIns="0" rtlCol="0" anchor="t">
            <a:spAutoFit/>
          </a:bodyPr>
          <a:lstStyle/>
          <a:p>
            <a:pPr marL="0" lvl="0" indent="0">
              <a:lnSpc>
                <a:spcPts val="3359"/>
              </a:lnSpc>
              <a:spcBef>
                <a:spcPct val="0"/>
              </a:spcBef>
            </a:pPr>
            <a:r>
              <a:rPr lang="en-US" sz="2400">
                <a:solidFill>
                  <a:srgbClr val="1D1D1B"/>
                </a:solidFill>
                <a:latin typeface="Nunito"/>
              </a:rPr>
              <a:t>Dalam bentuk matriks, metode eliminasi Gauss-Jordan ditulis : </a:t>
            </a:r>
          </a:p>
        </p:txBody>
      </p:sp>
      <p:grpSp>
        <p:nvGrpSpPr>
          <p:cNvPr id="50" name="Group 50"/>
          <p:cNvGrpSpPr/>
          <p:nvPr/>
        </p:nvGrpSpPr>
        <p:grpSpPr>
          <a:xfrm>
            <a:off x="8194483" y="4704485"/>
            <a:ext cx="400915" cy="400915"/>
            <a:chOff x="0" y="0"/>
            <a:chExt cx="660400" cy="660400"/>
          </a:xfrm>
        </p:grpSpPr>
        <p:sp>
          <p:nvSpPr>
            <p:cNvPr id="51" name="Freeform 5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pic>
        <p:nvPicPr>
          <p:cNvPr id="52" name="Picture 52"/>
          <p:cNvPicPr>
            <a:picLocks noChangeAspect="1"/>
          </p:cNvPicPr>
          <p:nvPr/>
        </p:nvPicPr>
        <p:blipFill>
          <a:blip r:embed="rId7"/>
          <a:srcRect/>
          <a:stretch>
            <a:fillRect/>
          </a:stretch>
        </p:blipFill>
        <p:spPr>
          <a:xfrm>
            <a:off x="13507987" y="4675910"/>
            <a:ext cx="3569304" cy="1596030"/>
          </a:xfrm>
          <a:prstGeom prst="rect">
            <a:avLst/>
          </a:prstGeom>
        </p:spPr>
      </p:pic>
      <p:pic>
        <p:nvPicPr>
          <p:cNvPr id="53" name="Picture 53"/>
          <p:cNvPicPr>
            <a:picLocks noChangeAspect="1"/>
          </p:cNvPicPr>
          <p:nvPr/>
        </p:nvPicPr>
        <p:blipFill>
          <a:blip r:embed="rId8"/>
          <a:srcRect b="14904"/>
          <a:stretch>
            <a:fillRect/>
          </a:stretch>
        </p:blipFill>
        <p:spPr>
          <a:xfrm>
            <a:off x="10240660" y="8005754"/>
            <a:ext cx="5554353" cy="15156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DE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8416" y="1874606"/>
            <a:ext cx="4869477" cy="5039562"/>
          </a:xfrm>
          <a:prstGeom prst="rect">
            <a:avLst/>
          </a:prstGeom>
        </p:spPr>
      </p:pic>
      <p:grpSp>
        <p:nvGrpSpPr>
          <p:cNvPr id="3" name="Group 3"/>
          <p:cNvGrpSpPr/>
          <p:nvPr/>
        </p:nvGrpSpPr>
        <p:grpSpPr>
          <a:xfrm>
            <a:off x="4099698" y="571735"/>
            <a:ext cx="13605918" cy="9143765"/>
            <a:chOff x="0" y="0"/>
            <a:chExt cx="7412913" cy="4981798"/>
          </a:xfrm>
        </p:grpSpPr>
        <p:sp>
          <p:nvSpPr>
            <p:cNvPr id="4" name="Freeform 4"/>
            <p:cNvSpPr/>
            <p:nvPr/>
          </p:nvSpPr>
          <p:spPr>
            <a:xfrm>
              <a:off x="0" y="0"/>
              <a:ext cx="7412913" cy="4981798"/>
            </a:xfrm>
            <a:custGeom>
              <a:avLst/>
              <a:gdLst/>
              <a:ahLst/>
              <a:cxnLst/>
              <a:rect l="l" t="t" r="r" b="b"/>
              <a:pathLst>
                <a:path w="7412913" h="4981798">
                  <a:moveTo>
                    <a:pt x="7288454" y="4981798"/>
                  </a:moveTo>
                  <a:lnTo>
                    <a:pt x="124460" y="4981798"/>
                  </a:lnTo>
                  <a:cubicBezTo>
                    <a:pt x="55880" y="4981798"/>
                    <a:pt x="0" y="4925918"/>
                    <a:pt x="0" y="4857338"/>
                  </a:cubicBezTo>
                  <a:lnTo>
                    <a:pt x="0" y="124460"/>
                  </a:lnTo>
                  <a:cubicBezTo>
                    <a:pt x="0" y="55880"/>
                    <a:pt x="55880" y="0"/>
                    <a:pt x="124460" y="0"/>
                  </a:cubicBezTo>
                  <a:lnTo>
                    <a:pt x="7288454" y="0"/>
                  </a:lnTo>
                  <a:cubicBezTo>
                    <a:pt x="7357033" y="0"/>
                    <a:pt x="7412913" y="55880"/>
                    <a:pt x="7412913" y="124460"/>
                  </a:cubicBezTo>
                  <a:lnTo>
                    <a:pt x="7412913" y="4857338"/>
                  </a:lnTo>
                  <a:cubicBezTo>
                    <a:pt x="7412913" y="4925918"/>
                    <a:pt x="7357033" y="4981798"/>
                    <a:pt x="7288454" y="4981798"/>
                  </a:cubicBezTo>
                  <a:close/>
                </a:path>
              </a:pathLst>
            </a:custGeom>
            <a:solidFill>
              <a:srgbClr val="FAF9F5"/>
            </a:solidFill>
          </p:spPr>
        </p:sp>
      </p:grpSp>
      <p:grpSp>
        <p:nvGrpSpPr>
          <p:cNvPr id="5" name="Group 5"/>
          <p:cNvGrpSpPr/>
          <p:nvPr/>
        </p:nvGrpSpPr>
        <p:grpSpPr>
          <a:xfrm>
            <a:off x="5288787" y="822689"/>
            <a:ext cx="4339324" cy="1212121"/>
            <a:chOff x="0" y="0"/>
            <a:chExt cx="2364194" cy="660400"/>
          </a:xfrm>
        </p:grpSpPr>
        <p:sp>
          <p:nvSpPr>
            <p:cNvPr id="6" name="Freeform 6"/>
            <p:cNvSpPr/>
            <p:nvPr/>
          </p:nvSpPr>
          <p:spPr>
            <a:xfrm>
              <a:off x="0" y="0"/>
              <a:ext cx="2364194" cy="660400"/>
            </a:xfrm>
            <a:custGeom>
              <a:avLst/>
              <a:gdLst/>
              <a:ahLst/>
              <a:cxnLst/>
              <a:rect l="l" t="t" r="r" b="b"/>
              <a:pathLst>
                <a:path w="2364194" h="660400">
                  <a:moveTo>
                    <a:pt x="2239734" y="660400"/>
                  </a:moveTo>
                  <a:lnTo>
                    <a:pt x="124460" y="660400"/>
                  </a:lnTo>
                  <a:cubicBezTo>
                    <a:pt x="55880" y="660400"/>
                    <a:pt x="0" y="604520"/>
                    <a:pt x="0" y="535940"/>
                  </a:cubicBezTo>
                  <a:lnTo>
                    <a:pt x="0" y="124460"/>
                  </a:lnTo>
                  <a:cubicBezTo>
                    <a:pt x="0" y="55880"/>
                    <a:pt x="55880" y="0"/>
                    <a:pt x="124460" y="0"/>
                  </a:cubicBezTo>
                  <a:lnTo>
                    <a:pt x="2239734" y="0"/>
                  </a:lnTo>
                  <a:cubicBezTo>
                    <a:pt x="2308314" y="0"/>
                    <a:pt x="2364194" y="55880"/>
                    <a:pt x="2364194" y="124460"/>
                  </a:cubicBezTo>
                  <a:lnTo>
                    <a:pt x="2364194" y="535940"/>
                  </a:lnTo>
                  <a:cubicBezTo>
                    <a:pt x="2364194" y="604520"/>
                    <a:pt x="2308314" y="660400"/>
                    <a:pt x="2239734" y="660400"/>
                  </a:cubicBezTo>
                  <a:close/>
                </a:path>
              </a:pathLst>
            </a:custGeom>
            <a:solidFill>
              <a:srgbClr val="87944D"/>
            </a:solidFill>
          </p:spPr>
        </p:sp>
      </p:grpSp>
      <p:grpSp>
        <p:nvGrpSpPr>
          <p:cNvPr id="7" name="Group 7"/>
          <p:cNvGrpSpPr/>
          <p:nvPr/>
        </p:nvGrpSpPr>
        <p:grpSpPr>
          <a:xfrm>
            <a:off x="9773704" y="822689"/>
            <a:ext cx="1212121" cy="1212121"/>
            <a:chOff x="0" y="0"/>
            <a:chExt cx="660400" cy="660400"/>
          </a:xfrm>
        </p:grpSpPr>
        <p:sp>
          <p:nvSpPr>
            <p:cNvPr id="8" name="Freeform 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9" name="Group 9"/>
          <p:cNvGrpSpPr/>
          <p:nvPr/>
        </p:nvGrpSpPr>
        <p:grpSpPr>
          <a:xfrm>
            <a:off x="4194948" y="1657350"/>
            <a:ext cx="13415418" cy="7962900"/>
            <a:chOff x="0" y="0"/>
            <a:chExt cx="7309123" cy="4338427"/>
          </a:xfrm>
        </p:grpSpPr>
        <p:sp>
          <p:nvSpPr>
            <p:cNvPr id="10" name="Freeform 10"/>
            <p:cNvSpPr/>
            <p:nvPr/>
          </p:nvSpPr>
          <p:spPr>
            <a:xfrm>
              <a:off x="0" y="0"/>
              <a:ext cx="7309124" cy="4338427"/>
            </a:xfrm>
            <a:custGeom>
              <a:avLst/>
              <a:gdLst/>
              <a:ahLst/>
              <a:cxnLst/>
              <a:rect l="l" t="t" r="r" b="b"/>
              <a:pathLst>
                <a:path w="7309124" h="4338427">
                  <a:moveTo>
                    <a:pt x="7184663" y="4338427"/>
                  </a:moveTo>
                  <a:lnTo>
                    <a:pt x="124460" y="4338427"/>
                  </a:lnTo>
                  <a:cubicBezTo>
                    <a:pt x="55880" y="4338427"/>
                    <a:pt x="0" y="4282548"/>
                    <a:pt x="0" y="4213968"/>
                  </a:cubicBezTo>
                  <a:lnTo>
                    <a:pt x="0" y="124460"/>
                  </a:lnTo>
                  <a:cubicBezTo>
                    <a:pt x="0" y="55880"/>
                    <a:pt x="55880" y="0"/>
                    <a:pt x="124460" y="0"/>
                  </a:cubicBezTo>
                  <a:lnTo>
                    <a:pt x="7184663" y="0"/>
                  </a:lnTo>
                  <a:cubicBezTo>
                    <a:pt x="7253243" y="0"/>
                    <a:pt x="7309124" y="55880"/>
                    <a:pt x="7309124" y="124460"/>
                  </a:cubicBezTo>
                  <a:lnTo>
                    <a:pt x="7309124" y="4213968"/>
                  </a:lnTo>
                  <a:cubicBezTo>
                    <a:pt x="7309124" y="4282548"/>
                    <a:pt x="7253243" y="4338427"/>
                    <a:pt x="7184663" y="4338427"/>
                  </a:cubicBezTo>
                  <a:close/>
                </a:path>
              </a:pathLst>
            </a:custGeom>
            <a:solidFill>
              <a:srgbClr val="87944D"/>
            </a:solidFill>
          </p:spPr>
        </p:sp>
      </p:grpSp>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90848" y="860789"/>
            <a:ext cx="606061" cy="606061"/>
          </a:xfrm>
          <a:prstGeom prst="rect">
            <a:avLst/>
          </a:prstGeom>
        </p:spPr>
      </p:pic>
      <p:grpSp>
        <p:nvGrpSpPr>
          <p:cNvPr id="12" name="Group 12"/>
          <p:cNvGrpSpPr/>
          <p:nvPr/>
        </p:nvGrpSpPr>
        <p:grpSpPr>
          <a:xfrm>
            <a:off x="4538820" y="1969856"/>
            <a:ext cx="11075214" cy="803358"/>
            <a:chOff x="0" y="0"/>
            <a:chExt cx="13282562" cy="963471"/>
          </a:xfrm>
        </p:grpSpPr>
        <p:sp>
          <p:nvSpPr>
            <p:cNvPr id="13" name="Freeform 13"/>
            <p:cNvSpPr/>
            <p:nvPr/>
          </p:nvSpPr>
          <p:spPr>
            <a:xfrm>
              <a:off x="0" y="0"/>
              <a:ext cx="13283833" cy="963471"/>
            </a:xfrm>
            <a:custGeom>
              <a:avLst/>
              <a:gdLst/>
              <a:ahLst/>
              <a:cxnLst/>
              <a:rect l="l" t="t" r="r" b="b"/>
              <a:pathLst>
                <a:path w="13283833" h="963471">
                  <a:moveTo>
                    <a:pt x="12730112" y="963471"/>
                  </a:moveTo>
                  <a:lnTo>
                    <a:pt x="553720" y="963471"/>
                  </a:lnTo>
                  <a:cubicBezTo>
                    <a:pt x="247650" y="963471"/>
                    <a:pt x="0" y="747748"/>
                    <a:pt x="0" y="482275"/>
                  </a:cubicBezTo>
                  <a:cubicBezTo>
                    <a:pt x="0" y="215697"/>
                    <a:pt x="247650" y="0"/>
                    <a:pt x="553720" y="0"/>
                  </a:cubicBezTo>
                  <a:lnTo>
                    <a:pt x="12730112" y="0"/>
                  </a:lnTo>
                  <a:cubicBezTo>
                    <a:pt x="13036183" y="0"/>
                    <a:pt x="13283833" y="215697"/>
                    <a:pt x="13283833" y="482275"/>
                  </a:cubicBezTo>
                  <a:cubicBezTo>
                    <a:pt x="13282561" y="747748"/>
                    <a:pt x="13034911" y="963471"/>
                    <a:pt x="12730112" y="963471"/>
                  </a:cubicBezTo>
                  <a:close/>
                </a:path>
              </a:pathLst>
            </a:custGeom>
            <a:solidFill>
              <a:srgbClr val="FAF9F5"/>
            </a:solidFill>
          </p:spPr>
        </p:sp>
      </p:grpSp>
      <p:grpSp>
        <p:nvGrpSpPr>
          <p:cNvPr id="14" name="Group 14"/>
          <p:cNvGrpSpPr/>
          <p:nvPr/>
        </p:nvGrpSpPr>
        <p:grpSpPr>
          <a:xfrm>
            <a:off x="4538820" y="3067050"/>
            <a:ext cx="12727675" cy="6248400"/>
            <a:chOff x="0" y="0"/>
            <a:chExt cx="6934420" cy="3404316"/>
          </a:xfrm>
        </p:grpSpPr>
        <p:sp>
          <p:nvSpPr>
            <p:cNvPr id="15" name="Freeform 15"/>
            <p:cNvSpPr/>
            <p:nvPr/>
          </p:nvSpPr>
          <p:spPr>
            <a:xfrm>
              <a:off x="0" y="0"/>
              <a:ext cx="6934420" cy="3404316"/>
            </a:xfrm>
            <a:custGeom>
              <a:avLst/>
              <a:gdLst/>
              <a:ahLst/>
              <a:cxnLst/>
              <a:rect l="l" t="t" r="r" b="b"/>
              <a:pathLst>
                <a:path w="6934420" h="3404316">
                  <a:moveTo>
                    <a:pt x="6809960" y="3404316"/>
                  </a:moveTo>
                  <a:lnTo>
                    <a:pt x="124460" y="3404316"/>
                  </a:lnTo>
                  <a:cubicBezTo>
                    <a:pt x="55880" y="3404316"/>
                    <a:pt x="0" y="3348436"/>
                    <a:pt x="0" y="3279856"/>
                  </a:cubicBezTo>
                  <a:lnTo>
                    <a:pt x="0" y="124460"/>
                  </a:lnTo>
                  <a:cubicBezTo>
                    <a:pt x="0" y="55880"/>
                    <a:pt x="55880" y="0"/>
                    <a:pt x="124460" y="0"/>
                  </a:cubicBezTo>
                  <a:lnTo>
                    <a:pt x="6809960" y="0"/>
                  </a:lnTo>
                  <a:cubicBezTo>
                    <a:pt x="6878541" y="0"/>
                    <a:pt x="6934420" y="55880"/>
                    <a:pt x="6934420" y="124460"/>
                  </a:cubicBezTo>
                  <a:lnTo>
                    <a:pt x="6934420" y="3279856"/>
                  </a:lnTo>
                  <a:cubicBezTo>
                    <a:pt x="6934420" y="3348436"/>
                    <a:pt x="6878541" y="3404316"/>
                    <a:pt x="6809960" y="3404316"/>
                  </a:cubicBezTo>
                  <a:close/>
                </a:path>
              </a:pathLst>
            </a:custGeom>
            <a:solidFill>
              <a:srgbClr val="FAF9F5"/>
            </a:solidFill>
          </p:spPr>
        </p:sp>
      </p:grpSp>
      <p:grpSp>
        <p:nvGrpSpPr>
          <p:cNvPr id="16" name="Group 16"/>
          <p:cNvGrpSpPr/>
          <p:nvPr/>
        </p:nvGrpSpPr>
        <p:grpSpPr>
          <a:xfrm>
            <a:off x="16032500" y="860789"/>
            <a:ext cx="506933" cy="506933"/>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8" name="Group 18"/>
          <p:cNvGrpSpPr/>
          <p:nvPr/>
        </p:nvGrpSpPr>
        <p:grpSpPr>
          <a:xfrm>
            <a:off x="15305438" y="860789"/>
            <a:ext cx="506933" cy="506933"/>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20" name="Group 20"/>
          <p:cNvGrpSpPr/>
          <p:nvPr/>
        </p:nvGrpSpPr>
        <p:grpSpPr>
          <a:xfrm>
            <a:off x="16759561" y="860789"/>
            <a:ext cx="506933" cy="506933"/>
            <a:chOff x="0" y="0"/>
            <a:chExt cx="660400" cy="660400"/>
          </a:xfrm>
        </p:grpSpPr>
        <p:sp>
          <p:nvSpPr>
            <p:cNvPr id="21" name="Freeform 2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700628" y="2133409"/>
            <a:ext cx="476250" cy="476250"/>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23455" y="2143100"/>
            <a:ext cx="587613" cy="456869"/>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72851" y="3067050"/>
            <a:ext cx="5250472" cy="9315353"/>
          </a:xfrm>
          <a:prstGeom prst="rect">
            <a:avLst/>
          </a:prstGeom>
        </p:spPr>
      </p:pic>
      <p:pic>
        <p:nvPicPr>
          <p:cNvPr id="25" name="Picture 25"/>
          <p:cNvPicPr>
            <a:picLocks noChangeAspect="1"/>
          </p:cNvPicPr>
          <p:nvPr/>
        </p:nvPicPr>
        <p:blipFill>
          <a:blip r:embed="rId12"/>
          <a:srcRect b="58403"/>
          <a:stretch>
            <a:fillRect/>
          </a:stretch>
        </p:blipFill>
        <p:spPr>
          <a:xfrm>
            <a:off x="9539012" y="6186701"/>
            <a:ext cx="2727291" cy="651267"/>
          </a:xfrm>
          <a:prstGeom prst="rect">
            <a:avLst/>
          </a:prstGeom>
        </p:spPr>
      </p:pic>
      <p:sp>
        <p:nvSpPr>
          <p:cNvPr id="26" name="TextBox 26"/>
          <p:cNvSpPr txBox="1"/>
          <p:nvPr/>
        </p:nvSpPr>
        <p:spPr>
          <a:xfrm>
            <a:off x="7163572" y="4340225"/>
            <a:ext cx="8648800" cy="1298575"/>
          </a:xfrm>
          <a:prstGeom prst="rect">
            <a:avLst/>
          </a:prstGeom>
        </p:spPr>
        <p:txBody>
          <a:bodyPr lIns="0" tIns="0" rIns="0" bIns="0" rtlCol="0" anchor="t">
            <a:spAutoFit/>
          </a:bodyPr>
          <a:lstStyle/>
          <a:p>
            <a:pPr>
              <a:lnSpc>
                <a:spcPts val="3499"/>
              </a:lnSpc>
            </a:pPr>
            <a:r>
              <a:rPr lang="en-US" sz="2499">
                <a:solidFill>
                  <a:srgbClr val="1D1D1B"/>
                </a:solidFill>
                <a:latin typeface="Nunito"/>
              </a:rPr>
              <a:t>inverse suatu matriks dikalikan pada kedua ruas persamaan matriks Ax = b. </a:t>
            </a:r>
          </a:p>
          <a:p>
            <a:pPr marL="0" lvl="0" indent="0" algn="ctr">
              <a:lnSpc>
                <a:spcPts val="3499"/>
              </a:lnSpc>
              <a:spcBef>
                <a:spcPct val="0"/>
              </a:spcBef>
            </a:pPr>
            <a:endParaRPr lang="en-US" sz="2499">
              <a:solidFill>
                <a:srgbClr val="1D1D1B"/>
              </a:solidFill>
              <a:latin typeface="Nunito"/>
            </a:endParaRPr>
          </a:p>
        </p:txBody>
      </p:sp>
      <p:pic>
        <p:nvPicPr>
          <p:cNvPr id="27" name="Picture 27"/>
          <p:cNvPicPr>
            <a:picLocks noChangeAspect="1"/>
          </p:cNvPicPr>
          <p:nvPr/>
        </p:nvPicPr>
        <p:blipFill>
          <a:blip r:embed="rId12"/>
          <a:srcRect t="52319"/>
          <a:stretch>
            <a:fillRect/>
          </a:stretch>
        </p:blipFill>
        <p:spPr>
          <a:xfrm>
            <a:off x="9539012" y="6571268"/>
            <a:ext cx="2727291" cy="746517"/>
          </a:xfrm>
          <a:prstGeom prst="rect">
            <a:avLst/>
          </a:prstGeom>
        </p:spPr>
      </p:pic>
      <p:pic>
        <p:nvPicPr>
          <p:cNvPr id="28" name="Picture 28"/>
          <p:cNvPicPr>
            <a:picLocks noChangeAspect="1"/>
          </p:cNvPicPr>
          <p:nvPr/>
        </p:nvPicPr>
        <p:blipFill>
          <a:blip r:embed="rId13"/>
          <a:srcRect/>
          <a:stretch>
            <a:fillRect/>
          </a:stretch>
        </p:blipFill>
        <p:spPr>
          <a:xfrm>
            <a:off x="8482752" y="7159035"/>
            <a:ext cx="1208195" cy="378688"/>
          </a:xfrm>
          <a:prstGeom prst="rect">
            <a:avLst/>
          </a:prstGeom>
        </p:spPr>
      </p:pic>
      <p:pic>
        <p:nvPicPr>
          <p:cNvPr id="29" name="Picture 29"/>
          <p:cNvPicPr>
            <a:picLocks noChangeAspect="1"/>
          </p:cNvPicPr>
          <p:nvPr/>
        </p:nvPicPr>
        <p:blipFill>
          <a:blip r:embed="rId14"/>
          <a:srcRect t="37862" b="35567"/>
          <a:stretch>
            <a:fillRect/>
          </a:stretch>
        </p:blipFill>
        <p:spPr>
          <a:xfrm>
            <a:off x="10076427" y="7537723"/>
            <a:ext cx="2290413" cy="448413"/>
          </a:xfrm>
          <a:prstGeom prst="rect">
            <a:avLst/>
          </a:prstGeom>
        </p:spPr>
      </p:pic>
      <p:sp>
        <p:nvSpPr>
          <p:cNvPr id="30" name="TextBox 30"/>
          <p:cNvSpPr txBox="1"/>
          <p:nvPr/>
        </p:nvSpPr>
        <p:spPr>
          <a:xfrm>
            <a:off x="5374393" y="3484432"/>
            <a:ext cx="11242868" cy="909955"/>
          </a:xfrm>
          <a:prstGeom prst="rect">
            <a:avLst/>
          </a:prstGeom>
        </p:spPr>
        <p:txBody>
          <a:bodyPr lIns="0" tIns="0" rIns="0" bIns="0" rtlCol="0" anchor="t">
            <a:spAutoFit/>
          </a:bodyPr>
          <a:lstStyle/>
          <a:p>
            <a:pPr algn="ctr">
              <a:lnSpc>
                <a:spcPts val="7039"/>
              </a:lnSpc>
            </a:pPr>
            <a:r>
              <a:rPr lang="en-US" sz="6399">
                <a:solidFill>
                  <a:srgbClr val="1D1D1B"/>
                </a:solidFill>
                <a:latin typeface="Nunito Bold"/>
              </a:rPr>
              <a:t>Metode Matriks Balikan</a:t>
            </a:r>
          </a:p>
        </p:txBody>
      </p:sp>
      <p:sp>
        <p:nvSpPr>
          <p:cNvPr id="31" name="TextBox 31"/>
          <p:cNvSpPr txBox="1"/>
          <p:nvPr/>
        </p:nvSpPr>
        <p:spPr>
          <a:xfrm>
            <a:off x="3384757" y="7051085"/>
            <a:ext cx="8648800" cy="860425"/>
          </a:xfrm>
          <a:prstGeom prst="rect">
            <a:avLst/>
          </a:prstGeom>
        </p:spPr>
        <p:txBody>
          <a:bodyPr lIns="0" tIns="0" rIns="0" bIns="0" rtlCol="0" anchor="t">
            <a:spAutoFit/>
          </a:bodyPr>
          <a:lstStyle/>
          <a:p>
            <a:pPr algn="ctr">
              <a:lnSpc>
                <a:spcPts val="3499"/>
              </a:lnSpc>
            </a:pPr>
            <a:r>
              <a:rPr lang="en-US" sz="2499">
                <a:solidFill>
                  <a:srgbClr val="1D1D1B"/>
                </a:solidFill>
                <a:latin typeface="Nunito"/>
              </a:rPr>
              <a:t>dengan</a:t>
            </a:r>
          </a:p>
          <a:p>
            <a:pPr marL="0" lvl="0" indent="0" algn="ctr">
              <a:lnSpc>
                <a:spcPts val="3499"/>
              </a:lnSpc>
              <a:spcBef>
                <a:spcPct val="0"/>
              </a:spcBef>
            </a:pPr>
            <a:endParaRPr lang="en-US" sz="2499">
              <a:solidFill>
                <a:srgbClr val="1D1D1B"/>
              </a:solidFill>
              <a:latin typeface="Nunito"/>
            </a:endParaRPr>
          </a:p>
        </p:txBody>
      </p:sp>
      <p:sp>
        <p:nvSpPr>
          <p:cNvPr id="32" name="TextBox 32"/>
          <p:cNvSpPr txBox="1"/>
          <p:nvPr/>
        </p:nvSpPr>
        <p:spPr>
          <a:xfrm>
            <a:off x="6624593" y="7082835"/>
            <a:ext cx="8648800" cy="422275"/>
          </a:xfrm>
          <a:prstGeom prst="rect">
            <a:avLst/>
          </a:prstGeom>
        </p:spPr>
        <p:txBody>
          <a:bodyPr lIns="0" tIns="0" rIns="0" bIns="0" rtlCol="0" anchor="t">
            <a:spAutoFit/>
          </a:bodyPr>
          <a:lstStyle/>
          <a:p>
            <a:pPr marL="0" lvl="0" indent="0" algn="ctr">
              <a:lnSpc>
                <a:spcPts val="3499"/>
              </a:lnSpc>
              <a:spcBef>
                <a:spcPct val="0"/>
              </a:spcBef>
            </a:pPr>
            <a:r>
              <a:rPr lang="en-US" sz="2499">
                <a:solidFill>
                  <a:srgbClr val="1D1D1B"/>
                </a:solidFill>
                <a:latin typeface="Nunito"/>
              </a:rPr>
              <a:t>maka dihasilkan</a:t>
            </a:r>
          </a:p>
        </p:txBody>
      </p:sp>
      <p:grpSp>
        <p:nvGrpSpPr>
          <p:cNvPr id="33" name="Group 33"/>
          <p:cNvGrpSpPr/>
          <p:nvPr/>
        </p:nvGrpSpPr>
        <p:grpSpPr>
          <a:xfrm>
            <a:off x="6624593" y="4452730"/>
            <a:ext cx="400915" cy="400915"/>
            <a:chOff x="0" y="0"/>
            <a:chExt cx="660400" cy="660400"/>
          </a:xfrm>
        </p:grpSpPr>
        <p:sp>
          <p:nvSpPr>
            <p:cNvPr id="34" name="Freeform 3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sp>
        <p:nvSpPr>
          <p:cNvPr id="35" name="TextBox 35"/>
          <p:cNvSpPr txBox="1"/>
          <p:nvPr/>
        </p:nvSpPr>
        <p:spPr>
          <a:xfrm>
            <a:off x="7163572" y="5272693"/>
            <a:ext cx="8648800" cy="1298575"/>
          </a:xfrm>
          <a:prstGeom prst="rect">
            <a:avLst/>
          </a:prstGeom>
        </p:spPr>
        <p:txBody>
          <a:bodyPr lIns="0" tIns="0" rIns="0" bIns="0" rtlCol="0" anchor="t">
            <a:spAutoFit/>
          </a:bodyPr>
          <a:lstStyle/>
          <a:p>
            <a:pPr>
              <a:lnSpc>
                <a:spcPts val="3499"/>
              </a:lnSpc>
            </a:pPr>
            <a:r>
              <a:rPr lang="en-US" sz="2499">
                <a:solidFill>
                  <a:srgbClr val="1D1D1B"/>
                </a:solidFill>
                <a:latin typeface="Nunito"/>
              </a:rPr>
              <a:t>Sistem persamaan lanjar pada metode matriks balikan dapat diselesaikan sebagai berikut</a:t>
            </a:r>
          </a:p>
          <a:p>
            <a:pPr marL="0" lvl="0" indent="0" algn="ctr">
              <a:lnSpc>
                <a:spcPts val="3499"/>
              </a:lnSpc>
              <a:spcBef>
                <a:spcPct val="0"/>
              </a:spcBef>
            </a:pPr>
            <a:endParaRPr lang="en-US" sz="2499">
              <a:solidFill>
                <a:srgbClr val="1D1D1B"/>
              </a:solidFill>
              <a:latin typeface="Nunito"/>
            </a:endParaRPr>
          </a:p>
        </p:txBody>
      </p:sp>
      <p:grpSp>
        <p:nvGrpSpPr>
          <p:cNvPr id="36" name="Group 36"/>
          <p:cNvGrpSpPr/>
          <p:nvPr/>
        </p:nvGrpSpPr>
        <p:grpSpPr>
          <a:xfrm>
            <a:off x="6624593" y="5320318"/>
            <a:ext cx="400915" cy="400915"/>
            <a:chOff x="0" y="0"/>
            <a:chExt cx="660400" cy="660400"/>
          </a:xfrm>
        </p:grpSpPr>
        <p:sp>
          <p:nvSpPr>
            <p:cNvPr id="37" name="Freeform 3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38" name="Group 38"/>
          <p:cNvGrpSpPr/>
          <p:nvPr/>
        </p:nvGrpSpPr>
        <p:grpSpPr>
          <a:xfrm>
            <a:off x="6624593" y="8015420"/>
            <a:ext cx="400915" cy="400915"/>
            <a:chOff x="0" y="0"/>
            <a:chExt cx="660400" cy="660400"/>
          </a:xfrm>
        </p:grpSpPr>
        <p:sp>
          <p:nvSpPr>
            <p:cNvPr id="39" name="Freeform 3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sp>
        <p:nvSpPr>
          <p:cNvPr id="40" name="TextBox 40"/>
          <p:cNvSpPr txBox="1"/>
          <p:nvPr/>
        </p:nvSpPr>
        <p:spPr>
          <a:xfrm>
            <a:off x="7163572" y="7950200"/>
            <a:ext cx="10102923" cy="1298575"/>
          </a:xfrm>
          <a:prstGeom prst="rect">
            <a:avLst/>
          </a:prstGeom>
        </p:spPr>
        <p:txBody>
          <a:bodyPr lIns="0" tIns="0" rIns="0" bIns="0" rtlCol="0" anchor="t">
            <a:spAutoFit/>
          </a:bodyPr>
          <a:lstStyle/>
          <a:p>
            <a:pPr>
              <a:lnSpc>
                <a:spcPts val="3499"/>
              </a:lnSpc>
            </a:pPr>
            <a:r>
              <a:rPr lang="en-US" sz="2499">
                <a:solidFill>
                  <a:srgbClr val="1D1D1B"/>
                </a:solidFill>
                <a:latin typeface="Nunito"/>
              </a:rPr>
              <a:t>Suatu matriks mempunyai inverse jika determinannya tidak sama dengan nol</a:t>
            </a:r>
          </a:p>
          <a:p>
            <a:pPr marL="0" lvl="0" indent="0" algn="ctr">
              <a:lnSpc>
                <a:spcPts val="3499"/>
              </a:lnSpc>
              <a:spcBef>
                <a:spcPct val="0"/>
              </a:spcBef>
            </a:pPr>
            <a:endParaRPr lang="en-US" sz="2499">
              <a:solidFill>
                <a:srgbClr val="1D1D1B"/>
              </a:solidFill>
              <a:latin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DEDD"/>
        </a:solidFill>
        <a:effectLst/>
      </p:bgPr>
    </p:bg>
    <p:spTree>
      <p:nvGrpSpPr>
        <p:cNvPr id="1" name=""/>
        <p:cNvGrpSpPr/>
        <p:nvPr/>
      </p:nvGrpSpPr>
      <p:grpSpPr>
        <a:xfrm>
          <a:off x="0" y="0"/>
          <a:ext cx="0" cy="0"/>
          <a:chOff x="0" y="0"/>
          <a:chExt cx="0" cy="0"/>
        </a:xfrm>
      </p:grpSpPr>
      <p:grpSp>
        <p:nvGrpSpPr>
          <p:cNvPr id="2" name="Group 2"/>
          <p:cNvGrpSpPr/>
          <p:nvPr/>
        </p:nvGrpSpPr>
        <p:grpSpPr>
          <a:xfrm>
            <a:off x="567938" y="571618"/>
            <a:ext cx="6894162" cy="9143765"/>
            <a:chOff x="0" y="0"/>
            <a:chExt cx="3756147" cy="4981798"/>
          </a:xfrm>
        </p:grpSpPr>
        <p:sp>
          <p:nvSpPr>
            <p:cNvPr id="3" name="Freeform 3"/>
            <p:cNvSpPr/>
            <p:nvPr/>
          </p:nvSpPr>
          <p:spPr>
            <a:xfrm>
              <a:off x="0" y="0"/>
              <a:ext cx="3756147" cy="4981798"/>
            </a:xfrm>
            <a:custGeom>
              <a:avLst/>
              <a:gdLst/>
              <a:ahLst/>
              <a:cxnLst/>
              <a:rect l="l" t="t" r="r" b="b"/>
              <a:pathLst>
                <a:path w="3756147" h="4981798">
                  <a:moveTo>
                    <a:pt x="3631687" y="4981798"/>
                  </a:moveTo>
                  <a:lnTo>
                    <a:pt x="124460" y="4981798"/>
                  </a:lnTo>
                  <a:cubicBezTo>
                    <a:pt x="55880" y="4981798"/>
                    <a:pt x="0" y="4925918"/>
                    <a:pt x="0" y="4857338"/>
                  </a:cubicBezTo>
                  <a:lnTo>
                    <a:pt x="0" y="124460"/>
                  </a:lnTo>
                  <a:cubicBezTo>
                    <a:pt x="0" y="55880"/>
                    <a:pt x="55880" y="0"/>
                    <a:pt x="124460" y="0"/>
                  </a:cubicBezTo>
                  <a:lnTo>
                    <a:pt x="3631687" y="0"/>
                  </a:lnTo>
                  <a:cubicBezTo>
                    <a:pt x="3700267" y="0"/>
                    <a:pt x="3756147" y="55880"/>
                    <a:pt x="3756147" y="124460"/>
                  </a:cubicBezTo>
                  <a:lnTo>
                    <a:pt x="3756147" y="4857338"/>
                  </a:lnTo>
                  <a:cubicBezTo>
                    <a:pt x="3756147" y="4925918"/>
                    <a:pt x="3700267" y="4981798"/>
                    <a:pt x="3631687" y="4981798"/>
                  </a:cubicBezTo>
                  <a:close/>
                </a:path>
              </a:pathLst>
            </a:custGeom>
            <a:solidFill>
              <a:srgbClr val="FAF9F5"/>
            </a:solidFill>
          </p:spPr>
        </p:sp>
      </p:grpSp>
      <p:grpSp>
        <p:nvGrpSpPr>
          <p:cNvPr id="4" name="Group 4"/>
          <p:cNvGrpSpPr/>
          <p:nvPr/>
        </p:nvGrpSpPr>
        <p:grpSpPr>
          <a:xfrm>
            <a:off x="663188" y="1657232"/>
            <a:ext cx="6703662" cy="7962900"/>
            <a:chOff x="0" y="0"/>
            <a:chExt cx="3652357" cy="4338427"/>
          </a:xfrm>
        </p:grpSpPr>
        <p:sp>
          <p:nvSpPr>
            <p:cNvPr id="5" name="Freeform 5"/>
            <p:cNvSpPr/>
            <p:nvPr/>
          </p:nvSpPr>
          <p:spPr>
            <a:xfrm>
              <a:off x="0" y="0"/>
              <a:ext cx="3652357" cy="4338427"/>
            </a:xfrm>
            <a:custGeom>
              <a:avLst/>
              <a:gdLst/>
              <a:ahLst/>
              <a:cxnLst/>
              <a:rect l="l" t="t" r="r" b="b"/>
              <a:pathLst>
                <a:path w="3652357" h="4338427">
                  <a:moveTo>
                    <a:pt x="3527897" y="4338427"/>
                  </a:moveTo>
                  <a:lnTo>
                    <a:pt x="124460" y="4338427"/>
                  </a:lnTo>
                  <a:cubicBezTo>
                    <a:pt x="55880" y="4338427"/>
                    <a:pt x="0" y="4282548"/>
                    <a:pt x="0" y="4213968"/>
                  </a:cubicBezTo>
                  <a:lnTo>
                    <a:pt x="0" y="124460"/>
                  </a:lnTo>
                  <a:cubicBezTo>
                    <a:pt x="0" y="55880"/>
                    <a:pt x="55880" y="0"/>
                    <a:pt x="124460" y="0"/>
                  </a:cubicBezTo>
                  <a:lnTo>
                    <a:pt x="3527897" y="0"/>
                  </a:lnTo>
                  <a:cubicBezTo>
                    <a:pt x="3596477" y="0"/>
                    <a:pt x="3652357" y="55880"/>
                    <a:pt x="3652357" y="124460"/>
                  </a:cubicBezTo>
                  <a:lnTo>
                    <a:pt x="3652357" y="4213968"/>
                  </a:lnTo>
                  <a:cubicBezTo>
                    <a:pt x="3652357" y="4282548"/>
                    <a:pt x="3596477" y="4338427"/>
                    <a:pt x="3527897" y="4338427"/>
                  </a:cubicBezTo>
                  <a:close/>
                </a:path>
              </a:pathLst>
            </a:custGeom>
            <a:solidFill>
              <a:srgbClr val="87944D"/>
            </a:solidFill>
          </p:spPr>
        </p:sp>
      </p:grpSp>
      <p:grpSp>
        <p:nvGrpSpPr>
          <p:cNvPr id="6" name="Group 6"/>
          <p:cNvGrpSpPr/>
          <p:nvPr/>
        </p:nvGrpSpPr>
        <p:grpSpPr>
          <a:xfrm>
            <a:off x="945877" y="2933582"/>
            <a:ext cx="6143536" cy="6400800"/>
            <a:chOff x="0" y="0"/>
            <a:chExt cx="3347183" cy="3487348"/>
          </a:xfrm>
        </p:grpSpPr>
        <p:sp>
          <p:nvSpPr>
            <p:cNvPr id="7" name="Freeform 7"/>
            <p:cNvSpPr/>
            <p:nvPr/>
          </p:nvSpPr>
          <p:spPr>
            <a:xfrm>
              <a:off x="0" y="0"/>
              <a:ext cx="3347183" cy="3487348"/>
            </a:xfrm>
            <a:custGeom>
              <a:avLst/>
              <a:gdLst/>
              <a:ahLst/>
              <a:cxnLst/>
              <a:rect l="l" t="t" r="r" b="b"/>
              <a:pathLst>
                <a:path w="3347183" h="3487348">
                  <a:moveTo>
                    <a:pt x="3222723" y="3487348"/>
                  </a:moveTo>
                  <a:lnTo>
                    <a:pt x="124460" y="3487348"/>
                  </a:lnTo>
                  <a:cubicBezTo>
                    <a:pt x="55880" y="3487348"/>
                    <a:pt x="0" y="3431468"/>
                    <a:pt x="0" y="3362888"/>
                  </a:cubicBezTo>
                  <a:lnTo>
                    <a:pt x="0" y="124460"/>
                  </a:lnTo>
                  <a:cubicBezTo>
                    <a:pt x="0" y="55880"/>
                    <a:pt x="55880" y="0"/>
                    <a:pt x="124460" y="0"/>
                  </a:cubicBezTo>
                  <a:lnTo>
                    <a:pt x="3222723" y="0"/>
                  </a:lnTo>
                  <a:cubicBezTo>
                    <a:pt x="3291303" y="0"/>
                    <a:pt x="3347183" y="55880"/>
                    <a:pt x="3347183" y="124460"/>
                  </a:cubicBezTo>
                  <a:lnTo>
                    <a:pt x="3347183" y="3362889"/>
                  </a:lnTo>
                  <a:cubicBezTo>
                    <a:pt x="3347183" y="3431468"/>
                    <a:pt x="3291303" y="3487348"/>
                    <a:pt x="3222723" y="3487348"/>
                  </a:cubicBezTo>
                  <a:close/>
                </a:path>
              </a:pathLst>
            </a:custGeom>
            <a:solidFill>
              <a:srgbClr val="F4F4F4"/>
            </a:solidFill>
          </p:spPr>
        </p:sp>
      </p:grpSp>
      <p:grpSp>
        <p:nvGrpSpPr>
          <p:cNvPr id="8" name="Group 8"/>
          <p:cNvGrpSpPr/>
          <p:nvPr/>
        </p:nvGrpSpPr>
        <p:grpSpPr>
          <a:xfrm>
            <a:off x="945877" y="1942982"/>
            <a:ext cx="6143536" cy="803358"/>
            <a:chOff x="0" y="0"/>
            <a:chExt cx="7367975" cy="963471"/>
          </a:xfrm>
        </p:grpSpPr>
        <p:sp>
          <p:nvSpPr>
            <p:cNvPr id="9" name="Freeform 9"/>
            <p:cNvSpPr/>
            <p:nvPr/>
          </p:nvSpPr>
          <p:spPr>
            <a:xfrm>
              <a:off x="0" y="0"/>
              <a:ext cx="7369245" cy="963471"/>
            </a:xfrm>
            <a:custGeom>
              <a:avLst/>
              <a:gdLst/>
              <a:ahLst/>
              <a:cxnLst/>
              <a:rect l="l" t="t" r="r" b="b"/>
              <a:pathLst>
                <a:path w="7369245" h="963471">
                  <a:moveTo>
                    <a:pt x="6815525" y="963471"/>
                  </a:moveTo>
                  <a:lnTo>
                    <a:pt x="553720" y="963471"/>
                  </a:lnTo>
                  <a:cubicBezTo>
                    <a:pt x="247650" y="963471"/>
                    <a:pt x="0" y="747748"/>
                    <a:pt x="0" y="482275"/>
                  </a:cubicBezTo>
                  <a:cubicBezTo>
                    <a:pt x="0" y="215697"/>
                    <a:pt x="247650" y="0"/>
                    <a:pt x="553720" y="0"/>
                  </a:cubicBezTo>
                  <a:lnTo>
                    <a:pt x="6815525" y="0"/>
                  </a:lnTo>
                  <a:cubicBezTo>
                    <a:pt x="7121595" y="0"/>
                    <a:pt x="7369245" y="215697"/>
                    <a:pt x="7369245" y="482275"/>
                  </a:cubicBezTo>
                  <a:cubicBezTo>
                    <a:pt x="7367975" y="747748"/>
                    <a:pt x="7120325" y="963471"/>
                    <a:pt x="6815525" y="963471"/>
                  </a:cubicBezTo>
                  <a:close/>
                </a:path>
              </a:pathLst>
            </a:custGeom>
            <a:solidFill>
              <a:srgbClr val="FAF9F5"/>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73570" y="2106536"/>
            <a:ext cx="476250" cy="476250"/>
          </a:xfrm>
          <a:prstGeom prst="rect">
            <a:avLst/>
          </a:prstGeom>
        </p:spPr>
      </p:pic>
      <p:grpSp>
        <p:nvGrpSpPr>
          <p:cNvPr id="11" name="Group 11"/>
          <p:cNvGrpSpPr/>
          <p:nvPr/>
        </p:nvGrpSpPr>
        <p:grpSpPr>
          <a:xfrm>
            <a:off x="6022835" y="919065"/>
            <a:ext cx="400915" cy="400915"/>
            <a:chOff x="0" y="0"/>
            <a:chExt cx="660400" cy="660400"/>
          </a:xfrm>
        </p:grpSpPr>
        <p:sp>
          <p:nvSpPr>
            <p:cNvPr id="12" name="Freeform 1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3" name="Group 13"/>
          <p:cNvGrpSpPr/>
          <p:nvPr/>
        </p:nvGrpSpPr>
        <p:grpSpPr>
          <a:xfrm>
            <a:off x="5365484" y="919065"/>
            <a:ext cx="400915" cy="400915"/>
            <a:chOff x="0" y="0"/>
            <a:chExt cx="660400" cy="660400"/>
          </a:xfrm>
        </p:grpSpPr>
        <p:sp>
          <p:nvSpPr>
            <p:cNvPr id="14" name="Freeform 1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5" name="Group 15"/>
          <p:cNvGrpSpPr/>
          <p:nvPr/>
        </p:nvGrpSpPr>
        <p:grpSpPr>
          <a:xfrm>
            <a:off x="6680185" y="919065"/>
            <a:ext cx="400915" cy="400915"/>
            <a:chOff x="0" y="0"/>
            <a:chExt cx="660400" cy="660400"/>
          </a:xfrm>
        </p:grpSpPr>
        <p:sp>
          <p:nvSpPr>
            <p:cNvPr id="16" name="Freeform 16"/>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87944D"/>
            </a:solidFill>
          </p:spPr>
        </p:sp>
      </p:grpSp>
      <p:grpSp>
        <p:nvGrpSpPr>
          <p:cNvPr id="17" name="Group 17"/>
          <p:cNvGrpSpPr/>
          <p:nvPr/>
        </p:nvGrpSpPr>
        <p:grpSpPr>
          <a:xfrm>
            <a:off x="8132819" y="7373411"/>
            <a:ext cx="9572797" cy="2341971"/>
            <a:chOff x="0" y="0"/>
            <a:chExt cx="5215548" cy="1275976"/>
          </a:xfrm>
        </p:grpSpPr>
        <p:sp>
          <p:nvSpPr>
            <p:cNvPr id="18" name="Freeform 18"/>
            <p:cNvSpPr/>
            <p:nvPr/>
          </p:nvSpPr>
          <p:spPr>
            <a:xfrm>
              <a:off x="0" y="0"/>
              <a:ext cx="5215548" cy="1275976"/>
            </a:xfrm>
            <a:custGeom>
              <a:avLst/>
              <a:gdLst/>
              <a:ahLst/>
              <a:cxnLst/>
              <a:rect l="l" t="t" r="r" b="b"/>
              <a:pathLst>
                <a:path w="5215548" h="1275976">
                  <a:moveTo>
                    <a:pt x="5091088" y="1275976"/>
                  </a:moveTo>
                  <a:lnTo>
                    <a:pt x="124460" y="1275976"/>
                  </a:lnTo>
                  <a:cubicBezTo>
                    <a:pt x="55880" y="1275976"/>
                    <a:pt x="0" y="1220096"/>
                    <a:pt x="0" y="1151516"/>
                  </a:cubicBezTo>
                  <a:lnTo>
                    <a:pt x="0" y="124460"/>
                  </a:lnTo>
                  <a:cubicBezTo>
                    <a:pt x="0" y="55880"/>
                    <a:pt x="55880" y="0"/>
                    <a:pt x="124460" y="0"/>
                  </a:cubicBezTo>
                  <a:lnTo>
                    <a:pt x="5091088" y="0"/>
                  </a:lnTo>
                  <a:cubicBezTo>
                    <a:pt x="5159668" y="0"/>
                    <a:pt x="5215548" y="55880"/>
                    <a:pt x="5215548" y="124460"/>
                  </a:cubicBezTo>
                  <a:lnTo>
                    <a:pt x="5215548" y="1151516"/>
                  </a:lnTo>
                  <a:cubicBezTo>
                    <a:pt x="5215548" y="1220096"/>
                    <a:pt x="5159668" y="1275976"/>
                    <a:pt x="5091088" y="1275976"/>
                  </a:cubicBezTo>
                  <a:close/>
                </a:path>
              </a:pathLst>
            </a:custGeom>
            <a:solidFill>
              <a:srgbClr val="87944D"/>
            </a:solidFill>
          </p:spPr>
        </p:sp>
      </p:grpSp>
      <p:grpSp>
        <p:nvGrpSpPr>
          <p:cNvPr id="19" name="Group 19"/>
          <p:cNvGrpSpPr/>
          <p:nvPr/>
        </p:nvGrpSpPr>
        <p:grpSpPr>
          <a:xfrm>
            <a:off x="8132819" y="7537509"/>
            <a:ext cx="9572797" cy="2177873"/>
            <a:chOff x="0" y="0"/>
            <a:chExt cx="5215548" cy="1186571"/>
          </a:xfrm>
        </p:grpSpPr>
        <p:sp>
          <p:nvSpPr>
            <p:cNvPr id="20" name="Freeform 20"/>
            <p:cNvSpPr/>
            <p:nvPr/>
          </p:nvSpPr>
          <p:spPr>
            <a:xfrm>
              <a:off x="0" y="0"/>
              <a:ext cx="5215548" cy="1186571"/>
            </a:xfrm>
            <a:custGeom>
              <a:avLst/>
              <a:gdLst/>
              <a:ahLst/>
              <a:cxnLst/>
              <a:rect l="l" t="t" r="r" b="b"/>
              <a:pathLst>
                <a:path w="5215548" h="1186571">
                  <a:moveTo>
                    <a:pt x="5091088" y="1186571"/>
                  </a:moveTo>
                  <a:lnTo>
                    <a:pt x="124460" y="1186571"/>
                  </a:lnTo>
                  <a:cubicBezTo>
                    <a:pt x="55880" y="1186571"/>
                    <a:pt x="0" y="1130691"/>
                    <a:pt x="0" y="1062111"/>
                  </a:cubicBezTo>
                  <a:lnTo>
                    <a:pt x="0" y="124460"/>
                  </a:lnTo>
                  <a:cubicBezTo>
                    <a:pt x="0" y="55880"/>
                    <a:pt x="55880" y="0"/>
                    <a:pt x="124460" y="0"/>
                  </a:cubicBezTo>
                  <a:lnTo>
                    <a:pt x="5091088" y="0"/>
                  </a:lnTo>
                  <a:cubicBezTo>
                    <a:pt x="5159668" y="0"/>
                    <a:pt x="5215548" y="55880"/>
                    <a:pt x="5215548" y="124460"/>
                  </a:cubicBezTo>
                  <a:lnTo>
                    <a:pt x="5215548" y="1062111"/>
                  </a:lnTo>
                  <a:cubicBezTo>
                    <a:pt x="5215548" y="1130691"/>
                    <a:pt x="5159668" y="1186571"/>
                    <a:pt x="5091088" y="1186571"/>
                  </a:cubicBezTo>
                  <a:close/>
                </a:path>
              </a:pathLst>
            </a:custGeom>
            <a:solidFill>
              <a:srgbClr val="F4F5F5"/>
            </a:solidFill>
          </p:spPr>
        </p:sp>
      </p:grpSp>
      <p:grpSp>
        <p:nvGrpSpPr>
          <p:cNvPr id="21" name="Group 21"/>
          <p:cNvGrpSpPr/>
          <p:nvPr/>
        </p:nvGrpSpPr>
        <p:grpSpPr>
          <a:xfrm>
            <a:off x="8132819" y="4830924"/>
            <a:ext cx="9572797" cy="2284185"/>
            <a:chOff x="0" y="0"/>
            <a:chExt cx="5215548" cy="1244493"/>
          </a:xfrm>
        </p:grpSpPr>
        <p:sp>
          <p:nvSpPr>
            <p:cNvPr id="22" name="Freeform 22"/>
            <p:cNvSpPr/>
            <p:nvPr/>
          </p:nvSpPr>
          <p:spPr>
            <a:xfrm>
              <a:off x="0" y="0"/>
              <a:ext cx="5215548" cy="1244493"/>
            </a:xfrm>
            <a:custGeom>
              <a:avLst/>
              <a:gdLst/>
              <a:ahLst/>
              <a:cxnLst/>
              <a:rect l="l" t="t" r="r" b="b"/>
              <a:pathLst>
                <a:path w="5215548" h="1244493">
                  <a:moveTo>
                    <a:pt x="5091088" y="1244493"/>
                  </a:moveTo>
                  <a:lnTo>
                    <a:pt x="124460" y="1244493"/>
                  </a:lnTo>
                  <a:cubicBezTo>
                    <a:pt x="55880" y="1244493"/>
                    <a:pt x="0" y="1188613"/>
                    <a:pt x="0" y="1120033"/>
                  </a:cubicBezTo>
                  <a:lnTo>
                    <a:pt x="0" y="124460"/>
                  </a:lnTo>
                  <a:cubicBezTo>
                    <a:pt x="0" y="55880"/>
                    <a:pt x="55880" y="0"/>
                    <a:pt x="124460" y="0"/>
                  </a:cubicBezTo>
                  <a:lnTo>
                    <a:pt x="5091088" y="0"/>
                  </a:lnTo>
                  <a:cubicBezTo>
                    <a:pt x="5159668" y="0"/>
                    <a:pt x="5215548" y="55880"/>
                    <a:pt x="5215548" y="124460"/>
                  </a:cubicBezTo>
                  <a:lnTo>
                    <a:pt x="5215548" y="1120033"/>
                  </a:lnTo>
                  <a:cubicBezTo>
                    <a:pt x="5215548" y="1188613"/>
                    <a:pt x="5159668" y="1244493"/>
                    <a:pt x="5091088" y="1244493"/>
                  </a:cubicBezTo>
                  <a:close/>
                </a:path>
              </a:pathLst>
            </a:custGeom>
            <a:solidFill>
              <a:srgbClr val="87944D"/>
            </a:solidFill>
          </p:spPr>
        </p:sp>
      </p:grpSp>
      <p:grpSp>
        <p:nvGrpSpPr>
          <p:cNvPr id="23" name="Group 23"/>
          <p:cNvGrpSpPr/>
          <p:nvPr/>
        </p:nvGrpSpPr>
        <p:grpSpPr>
          <a:xfrm>
            <a:off x="8132819" y="4976463"/>
            <a:ext cx="9572797" cy="2177873"/>
            <a:chOff x="0" y="0"/>
            <a:chExt cx="5215548" cy="1186571"/>
          </a:xfrm>
        </p:grpSpPr>
        <p:sp>
          <p:nvSpPr>
            <p:cNvPr id="24" name="Freeform 24"/>
            <p:cNvSpPr/>
            <p:nvPr/>
          </p:nvSpPr>
          <p:spPr>
            <a:xfrm>
              <a:off x="0" y="0"/>
              <a:ext cx="5215548" cy="1186571"/>
            </a:xfrm>
            <a:custGeom>
              <a:avLst/>
              <a:gdLst/>
              <a:ahLst/>
              <a:cxnLst/>
              <a:rect l="l" t="t" r="r" b="b"/>
              <a:pathLst>
                <a:path w="5215548" h="1186571">
                  <a:moveTo>
                    <a:pt x="5091088" y="1186571"/>
                  </a:moveTo>
                  <a:lnTo>
                    <a:pt x="124460" y="1186571"/>
                  </a:lnTo>
                  <a:cubicBezTo>
                    <a:pt x="55880" y="1186571"/>
                    <a:pt x="0" y="1130691"/>
                    <a:pt x="0" y="1062111"/>
                  </a:cubicBezTo>
                  <a:lnTo>
                    <a:pt x="0" y="124460"/>
                  </a:lnTo>
                  <a:cubicBezTo>
                    <a:pt x="0" y="55880"/>
                    <a:pt x="55880" y="0"/>
                    <a:pt x="124460" y="0"/>
                  </a:cubicBezTo>
                  <a:lnTo>
                    <a:pt x="5091088" y="0"/>
                  </a:lnTo>
                  <a:cubicBezTo>
                    <a:pt x="5159668" y="0"/>
                    <a:pt x="5215548" y="55880"/>
                    <a:pt x="5215548" y="124460"/>
                  </a:cubicBezTo>
                  <a:lnTo>
                    <a:pt x="5215548" y="1062111"/>
                  </a:lnTo>
                  <a:cubicBezTo>
                    <a:pt x="5215548" y="1130691"/>
                    <a:pt x="5159668" y="1186571"/>
                    <a:pt x="5091088" y="1186571"/>
                  </a:cubicBezTo>
                  <a:close/>
                </a:path>
              </a:pathLst>
            </a:custGeom>
            <a:solidFill>
              <a:srgbClr val="F4F5F5"/>
            </a:solidFill>
          </p:spPr>
        </p:sp>
      </p:grpSp>
      <p:grpSp>
        <p:nvGrpSpPr>
          <p:cNvPr id="25" name="Group 25"/>
          <p:cNvGrpSpPr/>
          <p:nvPr/>
        </p:nvGrpSpPr>
        <p:grpSpPr>
          <a:xfrm>
            <a:off x="8132819" y="571618"/>
            <a:ext cx="9572797" cy="2812539"/>
            <a:chOff x="0" y="0"/>
            <a:chExt cx="5215548" cy="1532356"/>
          </a:xfrm>
        </p:grpSpPr>
        <p:sp>
          <p:nvSpPr>
            <p:cNvPr id="26" name="Freeform 26"/>
            <p:cNvSpPr/>
            <p:nvPr/>
          </p:nvSpPr>
          <p:spPr>
            <a:xfrm>
              <a:off x="0" y="0"/>
              <a:ext cx="5215548" cy="1532356"/>
            </a:xfrm>
            <a:custGeom>
              <a:avLst/>
              <a:gdLst/>
              <a:ahLst/>
              <a:cxnLst/>
              <a:rect l="l" t="t" r="r" b="b"/>
              <a:pathLst>
                <a:path w="5215548" h="1532356">
                  <a:moveTo>
                    <a:pt x="5091088" y="1532356"/>
                  </a:moveTo>
                  <a:lnTo>
                    <a:pt x="124460" y="1532356"/>
                  </a:lnTo>
                  <a:cubicBezTo>
                    <a:pt x="55880" y="1532356"/>
                    <a:pt x="0" y="1476476"/>
                    <a:pt x="0" y="1407896"/>
                  </a:cubicBezTo>
                  <a:lnTo>
                    <a:pt x="0" y="124460"/>
                  </a:lnTo>
                  <a:cubicBezTo>
                    <a:pt x="0" y="55880"/>
                    <a:pt x="55880" y="0"/>
                    <a:pt x="124460" y="0"/>
                  </a:cubicBezTo>
                  <a:lnTo>
                    <a:pt x="5091088" y="0"/>
                  </a:lnTo>
                  <a:cubicBezTo>
                    <a:pt x="5159668" y="0"/>
                    <a:pt x="5215548" y="55880"/>
                    <a:pt x="5215548" y="124460"/>
                  </a:cubicBezTo>
                  <a:lnTo>
                    <a:pt x="5215548" y="1407896"/>
                  </a:lnTo>
                  <a:cubicBezTo>
                    <a:pt x="5215548" y="1476476"/>
                    <a:pt x="5159668" y="1532356"/>
                    <a:pt x="5091088" y="1532356"/>
                  </a:cubicBezTo>
                  <a:close/>
                </a:path>
              </a:pathLst>
            </a:custGeom>
            <a:solidFill>
              <a:srgbClr val="87944D"/>
            </a:solidFill>
          </p:spPr>
        </p:sp>
      </p:grpSp>
      <p:grpSp>
        <p:nvGrpSpPr>
          <p:cNvPr id="27" name="Group 27"/>
          <p:cNvGrpSpPr/>
          <p:nvPr/>
        </p:nvGrpSpPr>
        <p:grpSpPr>
          <a:xfrm>
            <a:off x="8132819" y="717157"/>
            <a:ext cx="9572797" cy="3856592"/>
            <a:chOff x="0" y="0"/>
            <a:chExt cx="5215548" cy="2101188"/>
          </a:xfrm>
        </p:grpSpPr>
        <p:sp>
          <p:nvSpPr>
            <p:cNvPr id="28" name="Freeform 28"/>
            <p:cNvSpPr/>
            <p:nvPr/>
          </p:nvSpPr>
          <p:spPr>
            <a:xfrm>
              <a:off x="0" y="0"/>
              <a:ext cx="5215548" cy="2101188"/>
            </a:xfrm>
            <a:custGeom>
              <a:avLst/>
              <a:gdLst/>
              <a:ahLst/>
              <a:cxnLst/>
              <a:rect l="l" t="t" r="r" b="b"/>
              <a:pathLst>
                <a:path w="5215548" h="2101188">
                  <a:moveTo>
                    <a:pt x="5091088" y="2101188"/>
                  </a:moveTo>
                  <a:lnTo>
                    <a:pt x="124460" y="2101188"/>
                  </a:lnTo>
                  <a:cubicBezTo>
                    <a:pt x="55880" y="2101188"/>
                    <a:pt x="0" y="2045308"/>
                    <a:pt x="0" y="1976728"/>
                  </a:cubicBezTo>
                  <a:lnTo>
                    <a:pt x="0" y="124460"/>
                  </a:lnTo>
                  <a:cubicBezTo>
                    <a:pt x="0" y="55880"/>
                    <a:pt x="55880" y="0"/>
                    <a:pt x="124460" y="0"/>
                  </a:cubicBezTo>
                  <a:lnTo>
                    <a:pt x="5091088" y="0"/>
                  </a:lnTo>
                  <a:cubicBezTo>
                    <a:pt x="5159668" y="0"/>
                    <a:pt x="5215548" y="55880"/>
                    <a:pt x="5215548" y="124460"/>
                  </a:cubicBezTo>
                  <a:lnTo>
                    <a:pt x="5215548" y="1976728"/>
                  </a:lnTo>
                  <a:cubicBezTo>
                    <a:pt x="5215548" y="2045308"/>
                    <a:pt x="5159668" y="2101188"/>
                    <a:pt x="5091088" y="2101188"/>
                  </a:cubicBezTo>
                  <a:close/>
                </a:path>
              </a:pathLst>
            </a:custGeom>
            <a:solidFill>
              <a:srgbClr val="F4F5F5"/>
            </a:solidFill>
          </p:spPr>
        </p:sp>
      </p:grpSp>
      <p:pic>
        <p:nvPicPr>
          <p:cNvPr id="29" name="Picture 29"/>
          <p:cNvPicPr>
            <a:picLocks noChangeAspect="1"/>
          </p:cNvPicPr>
          <p:nvPr/>
        </p:nvPicPr>
        <p:blipFill>
          <a:blip r:embed="rId4"/>
          <a:srcRect l="21744" r="52583"/>
          <a:stretch>
            <a:fillRect/>
          </a:stretch>
        </p:blipFill>
        <p:spPr>
          <a:xfrm>
            <a:off x="2306118" y="2933582"/>
            <a:ext cx="3417803" cy="6400800"/>
          </a:xfrm>
          <a:prstGeom prst="rect">
            <a:avLst/>
          </a:prstGeom>
        </p:spPr>
      </p:pic>
      <p:grpSp>
        <p:nvGrpSpPr>
          <p:cNvPr id="30" name="Group 30"/>
          <p:cNvGrpSpPr/>
          <p:nvPr/>
        </p:nvGrpSpPr>
        <p:grpSpPr>
          <a:xfrm>
            <a:off x="2218159" y="3369096"/>
            <a:ext cx="1799486" cy="1688747"/>
            <a:chOff x="0" y="0"/>
            <a:chExt cx="473939" cy="444773"/>
          </a:xfrm>
        </p:grpSpPr>
        <p:sp>
          <p:nvSpPr>
            <p:cNvPr id="31" name="Freeform 31"/>
            <p:cNvSpPr/>
            <p:nvPr/>
          </p:nvSpPr>
          <p:spPr>
            <a:xfrm>
              <a:off x="0" y="0"/>
              <a:ext cx="473939" cy="444773"/>
            </a:xfrm>
            <a:custGeom>
              <a:avLst/>
              <a:gdLst/>
              <a:ahLst/>
              <a:cxnLst/>
              <a:rect l="l" t="t" r="r" b="b"/>
              <a:pathLst>
                <a:path w="473939" h="444773">
                  <a:moveTo>
                    <a:pt x="0" y="0"/>
                  </a:moveTo>
                  <a:lnTo>
                    <a:pt x="473939" y="0"/>
                  </a:lnTo>
                  <a:lnTo>
                    <a:pt x="473939" y="444773"/>
                  </a:lnTo>
                  <a:lnTo>
                    <a:pt x="0" y="444773"/>
                  </a:lnTo>
                  <a:close/>
                </a:path>
              </a:pathLst>
            </a:custGeom>
            <a:solidFill>
              <a:srgbClr val="000000">
                <a:alpha val="0"/>
              </a:srgbClr>
            </a:solidFill>
            <a:ln w="38100">
              <a:solidFill>
                <a:srgbClr val="000000"/>
              </a:solidFill>
            </a:ln>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33" name="Group 33"/>
          <p:cNvGrpSpPr/>
          <p:nvPr/>
        </p:nvGrpSpPr>
        <p:grpSpPr>
          <a:xfrm>
            <a:off x="2871011" y="5216269"/>
            <a:ext cx="2895388" cy="1688747"/>
            <a:chOff x="0" y="0"/>
            <a:chExt cx="762571" cy="444773"/>
          </a:xfrm>
        </p:grpSpPr>
        <p:sp>
          <p:nvSpPr>
            <p:cNvPr id="34" name="Freeform 34"/>
            <p:cNvSpPr/>
            <p:nvPr/>
          </p:nvSpPr>
          <p:spPr>
            <a:xfrm>
              <a:off x="0" y="0"/>
              <a:ext cx="762571" cy="444773"/>
            </a:xfrm>
            <a:custGeom>
              <a:avLst/>
              <a:gdLst/>
              <a:ahLst/>
              <a:cxnLst/>
              <a:rect l="l" t="t" r="r" b="b"/>
              <a:pathLst>
                <a:path w="762571" h="444773">
                  <a:moveTo>
                    <a:pt x="0" y="0"/>
                  </a:moveTo>
                  <a:lnTo>
                    <a:pt x="762571" y="0"/>
                  </a:lnTo>
                  <a:lnTo>
                    <a:pt x="762571" y="444773"/>
                  </a:lnTo>
                  <a:lnTo>
                    <a:pt x="0" y="444773"/>
                  </a:lnTo>
                  <a:close/>
                </a:path>
              </a:pathLst>
            </a:custGeom>
            <a:solidFill>
              <a:srgbClr val="000000">
                <a:alpha val="0"/>
              </a:srgbClr>
            </a:solidFill>
            <a:ln w="38100">
              <a:solidFill>
                <a:srgbClr val="000000"/>
              </a:solidFill>
            </a:ln>
          </p:spPr>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36" name="Group 36"/>
          <p:cNvGrpSpPr/>
          <p:nvPr/>
        </p:nvGrpSpPr>
        <p:grpSpPr>
          <a:xfrm>
            <a:off x="2218159" y="7066941"/>
            <a:ext cx="2561753" cy="1919659"/>
            <a:chOff x="0" y="0"/>
            <a:chExt cx="674700" cy="505589"/>
          </a:xfrm>
        </p:grpSpPr>
        <p:sp>
          <p:nvSpPr>
            <p:cNvPr id="37" name="Freeform 37"/>
            <p:cNvSpPr/>
            <p:nvPr/>
          </p:nvSpPr>
          <p:spPr>
            <a:xfrm>
              <a:off x="0" y="0"/>
              <a:ext cx="674700" cy="505589"/>
            </a:xfrm>
            <a:custGeom>
              <a:avLst/>
              <a:gdLst/>
              <a:ahLst/>
              <a:cxnLst/>
              <a:rect l="l" t="t" r="r" b="b"/>
              <a:pathLst>
                <a:path w="674700" h="505589">
                  <a:moveTo>
                    <a:pt x="0" y="0"/>
                  </a:moveTo>
                  <a:lnTo>
                    <a:pt x="674700" y="0"/>
                  </a:lnTo>
                  <a:lnTo>
                    <a:pt x="674700" y="505589"/>
                  </a:lnTo>
                  <a:lnTo>
                    <a:pt x="0" y="505589"/>
                  </a:lnTo>
                  <a:close/>
                </a:path>
              </a:pathLst>
            </a:custGeom>
            <a:solidFill>
              <a:srgbClr val="000000">
                <a:alpha val="0"/>
              </a:srgbClr>
            </a:solidFill>
            <a:ln w="38100">
              <a:solidFill>
                <a:srgbClr val="000000"/>
              </a:solidFill>
            </a:ln>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pic>
        <p:nvPicPr>
          <p:cNvPr id="39" name="Picture 39"/>
          <p:cNvPicPr>
            <a:picLocks noChangeAspect="1"/>
          </p:cNvPicPr>
          <p:nvPr/>
        </p:nvPicPr>
        <p:blipFill>
          <a:blip r:embed="rId5"/>
          <a:srcRect/>
          <a:stretch>
            <a:fillRect/>
          </a:stretch>
        </p:blipFill>
        <p:spPr>
          <a:xfrm>
            <a:off x="10038760" y="1072330"/>
            <a:ext cx="2880457" cy="831273"/>
          </a:xfrm>
          <a:prstGeom prst="rect">
            <a:avLst/>
          </a:prstGeom>
        </p:spPr>
      </p:pic>
      <p:pic>
        <p:nvPicPr>
          <p:cNvPr id="40" name="Picture 40"/>
          <p:cNvPicPr>
            <a:picLocks noChangeAspect="1"/>
          </p:cNvPicPr>
          <p:nvPr/>
        </p:nvPicPr>
        <p:blipFill>
          <a:blip r:embed="rId6"/>
          <a:srcRect/>
          <a:stretch>
            <a:fillRect/>
          </a:stretch>
        </p:blipFill>
        <p:spPr>
          <a:xfrm>
            <a:off x="13185918" y="979454"/>
            <a:ext cx="2267126" cy="963528"/>
          </a:xfrm>
          <a:prstGeom prst="rect">
            <a:avLst/>
          </a:prstGeom>
        </p:spPr>
      </p:pic>
      <p:pic>
        <p:nvPicPr>
          <p:cNvPr id="41" name="Picture 41"/>
          <p:cNvPicPr>
            <a:picLocks noChangeAspect="1"/>
          </p:cNvPicPr>
          <p:nvPr/>
        </p:nvPicPr>
        <p:blipFill>
          <a:blip r:embed="rId7"/>
          <a:srcRect/>
          <a:stretch>
            <a:fillRect/>
          </a:stretch>
        </p:blipFill>
        <p:spPr>
          <a:xfrm>
            <a:off x="13629225" y="2261519"/>
            <a:ext cx="2015759" cy="861101"/>
          </a:xfrm>
          <a:prstGeom prst="rect">
            <a:avLst/>
          </a:prstGeom>
        </p:spPr>
      </p:pic>
      <p:pic>
        <p:nvPicPr>
          <p:cNvPr id="42" name="Picture 42"/>
          <p:cNvPicPr>
            <a:picLocks noChangeAspect="1"/>
          </p:cNvPicPr>
          <p:nvPr/>
        </p:nvPicPr>
        <p:blipFill>
          <a:blip r:embed="rId8"/>
          <a:srcRect/>
          <a:stretch>
            <a:fillRect/>
          </a:stretch>
        </p:blipFill>
        <p:spPr>
          <a:xfrm>
            <a:off x="9473944" y="3694174"/>
            <a:ext cx="1489996" cy="372499"/>
          </a:xfrm>
          <a:prstGeom prst="rect">
            <a:avLst/>
          </a:prstGeom>
        </p:spPr>
      </p:pic>
      <p:pic>
        <p:nvPicPr>
          <p:cNvPr id="43" name="Picture 43"/>
          <p:cNvPicPr>
            <a:picLocks noChangeAspect="1"/>
          </p:cNvPicPr>
          <p:nvPr/>
        </p:nvPicPr>
        <p:blipFill>
          <a:blip r:embed="rId9"/>
          <a:srcRect/>
          <a:stretch>
            <a:fillRect/>
          </a:stretch>
        </p:blipFill>
        <p:spPr>
          <a:xfrm>
            <a:off x="11311662" y="3479256"/>
            <a:ext cx="4849674" cy="802336"/>
          </a:xfrm>
          <a:prstGeom prst="rect">
            <a:avLst/>
          </a:prstGeom>
        </p:spPr>
      </p:pic>
      <p:pic>
        <p:nvPicPr>
          <p:cNvPr id="44" name="Picture 44"/>
          <p:cNvPicPr>
            <a:picLocks noChangeAspect="1"/>
          </p:cNvPicPr>
          <p:nvPr/>
        </p:nvPicPr>
        <p:blipFill>
          <a:blip r:embed="rId7"/>
          <a:srcRect/>
          <a:stretch>
            <a:fillRect/>
          </a:stretch>
        </p:blipFill>
        <p:spPr>
          <a:xfrm>
            <a:off x="9211063" y="5290435"/>
            <a:ext cx="2015759" cy="861101"/>
          </a:xfrm>
          <a:prstGeom prst="rect">
            <a:avLst/>
          </a:prstGeom>
        </p:spPr>
      </p:pic>
      <p:pic>
        <p:nvPicPr>
          <p:cNvPr id="45" name="Picture 45"/>
          <p:cNvPicPr>
            <a:picLocks noChangeAspect="1"/>
          </p:cNvPicPr>
          <p:nvPr/>
        </p:nvPicPr>
        <p:blipFill>
          <a:blip r:embed="rId10"/>
          <a:srcRect/>
          <a:stretch>
            <a:fillRect/>
          </a:stretch>
        </p:blipFill>
        <p:spPr>
          <a:xfrm>
            <a:off x="11755455" y="5599257"/>
            <a:ext cx="1345292" cy="361422"/>
          </a:xfrm>
          <a:prstGeom prst="rect">
            <a:avLst/>
          </a:prstGeom>
        </p:spPr>
      </p:pic>
      <p:pic>
        <p:nvPicPr>
          <p:cNvPr id="46" name="Picture 46"/>
          <p:cNvPicPr>
            <a:picLocks noChangeAspect="1"/>
          </p:cNvPicPr>
          <p:nvPr/>
        </p:nvPicPr>
        <p:blipFill>
          <a:blip r:embed="rId11"/>
          <a:srcRect/>
          <a:stretch>
            <a:fillRect/>
          </a:stretch>
        </p:blipFill>
        <p:spPr>
          <a:xfrm>
            <a:off x="13736499" y="5290435"/>
            <a:ext cx="2810312" cy="915954"/>
          </a:xfrm>
          <a:prstGeom prst="rect">
            <a:avLst/>
          </a:prstGeom>
        </p:spPr>
      </p:pic>
      <p:pic>
        <p:nvPicPr>
          <p:cNvPr id="47" name="Picture 47"/>
          <p:cNvPicPr>
            <a:picLocks noChangeAspect="1"/>
          </p:cNvPicPr>
          <p:nvPr/>
        </p:nvPicPr>
        <p:blipFill>
          <a:blip r:embed="rId12"/>
          <a:srcRect/>
          <a:stretch>
            <a:fillRect/>
          </a:stretch>
        </p:blipFill>
        <p:spPr>
          <a:xfrm>
            <a:off x="13100748" y="6599789"/>
            <a:ext cx="1271502" cy="343649"/>
          </a:xfrm>
          <a:prstGeom prst="rect">
            <a:avLst/>
          </a:prstGeom>
        </p:spPr>
      </p:pic>
      <p:pic>
        <p:nvPicPr>
          <p:cNvPr id="48" name="Picture 48"/>
          <p:cNvPicPr>
            <a:picLocks noChangeAspect="1"/>
          </p:cNvPicPr>
          <p:nvPr/>
        </p:nvPicPr>
        <p:blipFill>
          <a:blip r:embed="rId6"/>
          <a:srcRect/>
          <a:stretch>
            <a:fillRect/>
          </a:stretch>
        </p:blipFill>
        <p:spPr>
          <a:xfrm>
            <a:off x="8959696" y="7829962"/>
            <a:ext cx="2267126" cy="963528"/>
          </a:xfrm>
          <a:prstGeom prst="rect">
            <a:avLst/>
          </a:prstGeom>
        </p:spPr>
      </p:pic>
      <p:pic>
        <p:nvPicPr>
          <p:cNvPr id="49" name="Picture 49"/>
          <p:cNvPicPr>
            <a:picLocks noChangeAspect="1"/>
          </p:cNvPicPr>
          <p:nvPr/>
        </p:nvPicPr>
        <p:blipFill>
          <a:blip r:embed="rId13"/>
          <a:srcRect/>
          <a:stretch>
            <a:fillRect/>
          </a:stretch>
        </p:blipFill>
        <p:spPr>
          <a:xfrm>
            <a:off x="11798478" y="8147477"/>
            <a:ext cx="1259246" cy="328499"/>
          </a:xfrm>
          <a:prstGeom prst="rect">
            <a:avLst/>
          </a:prstGeom>
        </p:spPr>
      </p:pic>
      <p:pic>
        <p:nvPicPr>
          <p:cNvPr id="50" name="Picture 50"/>
          <p:cNvPicPr>
            <a:picLocks noChangeAspect="1"/>
          </p:cNvPicPr>
          <p:nvPr/>
        </p:nvPicPr>
        <p:blipFill>
          <a:blip r:embed="rId14"/>
          <a:srcRect/>
          <a:stretch>
            <a:fillRect/>
          </a:stretch>
        </p:blipFill>
        <p:spPr>
          <a:xfrm>
            <a:off x="13629225" y="7836124"/>
            <a:ext cx="2997700" cy="965702"/>
          </a:xfrm>
          <a:prstGeom prst="rect">
            <a:avLst/>
          </a:prstGeom>
        </p:spPr>
      </p:pic>
      <p:pic>
        <p:nvPicPr>
          <p:cNvPr id="51" name="Picture 51"/>
          <p:cNvPicPr>
            <a:picLocks noChangeAspect="1"/>
          </p:cNvPicPr>
          <p:nvPr/>
        </p:nvPicPr>
        <p:blipFill>
          <a:blip r:embed="rId15"/>
          <a:srcRect/>
          <a:stretch>
            <a:fillRect/>
          </a:stretch>
        </p:blipFill>
        <p:spPr>
          <a:xfrm>
            <a:off x="13082356" y="9022655"/>
            <a:ext cx="1308286" cy="340513"/>
          </a:xfrm>
          <a:prstGeom prst="rect">
            <a:avLst/>
          </a:prstGeom>
        </p:spPr>
      </p:pic>
      <p:sp>
        <p:nvSpPr>
          <p:cNvPr id="52" name="TextBox 52"/>
          <p:cNvSpPr txBox="1"/>
          <p:nvPr/>
        </p:nvSpPr>
        <p:spPr>
          <a:xfrm>
            <a:off x="1226655" y="3622612"/>
            <a:ext cx="1644356" cy="257811"/>
          </a:xfrm>
          <a:prstGeom prst="rect">
            <a:avLst/>
          </a:prstGeom>
        </p:spPr>
        <p:txBody>
          <a:bodyPr lIns="0" tIns="0" rIns="0" bIns="0" rtlCol="0" anchor="t">
            <a:spAutoFit/>
          </a:bodyPr>
          <a:lstStyle/>
          <a:p>
            <a:pPr>
              <a:lnSpc>
                <a:spcPts val="1900"/>
              </a:lnSpc>
            </a:pPr>
            <a:r>
              <a:rPr lang="en-US" sz="1900" dirty="0">
                <a:solidFill>
                  <a:srgbClr val="1D1D1B"/>
                </a:solidFill>
                <a:latin typeface="Nunito"/>
              </a:rPr>
              <a:t>Decomposition</a:t>
            </a:r>
          </a:p>
        </p:txBody>
      </p:sp>
      <p:sp>
        <p:nvSpPr>
          <p:cNvPr id="53" name="TextBox 53"/>
          <p:cNvSpPr txBox="1"/>
          <p:nvPr/>
        </p:nvSpPr>
        <p:spPr>
          <a:xfrm>
            <a:off x="892174" y="2068436"/>
            <a:ext cx="4451456" cy="514350"/>
          </a:xfrm>
          <a:prstGeom prst="rect">
            <a:avLst/>
          </a:prstGeom>
        </p:spPr>
        <p:txBody>
          <a:bodyPr lIns="0" tIns="0" rIns="0" bIns="0" rtlCol="0" anchor="t">
            <a:spAutoFit/>
          </a:bodyPr>
          <a:lstStyle/>
          <a:p>
            <a:pPr algn="ctr">
              <a:lnSpc>
                <a:spcPts val="4079"/>
              </a:lnSpc>
            </a:pPr>
            <a:r>
              <a:rPr lang="en-US" sz="3399">
                <a:solidFill>
                  <a:srgbClr val="1D1D1B"/>
                </a:solidFill>
                <a:latin typeface="Nunito Bold"/>
              </a:rPr>
              <a:t>Dekomposisi LU</a:t>
            </a:r>
          </a:p>
        </p:txBody>
      </p:sp>
      <p:sp>
        <p:nvSpPr>
          <p:cNvPr id="54" name="TextBox 54"/>
          <p:cNvSpPr txBox="1"/>
          <p:nvPr/>
        </p:nvSpPr>
        <p:spPr>
          <a:xfrm>
            <a:off x="10669516" y="6608736"/>
            <a:ext cx="2047301"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1D1D1B"/>
                </a:solidFill>
                <a:latin typeface="Nunito"/>
              </a:rPr>
              <a:t>sehingga didapat</a:t>
            </a:r>
          </a:p>
        </p:txBody>
      </p:sp>
      <p:sp>
        <p:nvSpPr>
          <p:cNvPr id="55" name="TextBox 55"/>
          <p:cNvSpPr txBox="1"/>
          <p:nvPr/>
        </p:nvSpPr>
        <p:spPr>
          <a:xfrm>
            <a:off x="5044450" y="6162557"/>
            <a:ext cx="1443899" cy="495936"/>
          </a:xfrm>
          <a:prstGeom prst="rect">
            <a:avLst/>
          </a:prstGeom>
        </p:spPr>
        <p:txBody>
          <a:bodyPr lIns="0" tIns="0" rIns="0" bIns="0" rtlCol="0" anchor="t">
            <a:spAutoFit/>
          </a:bodyPr>
          <a:lstStyle/>
          <a:p>
            <a:pPr algn="ctr">
              <a:lnSpc>
                <a:spcPts val="1900"/>
              </a:lnSpc>
            </a:pPr>
            <a:r>
              <a:rPr lang="en-US" sz="1900" dirty="0">
                <a:solidFill>
                  <a:srgbClr val="1D1D1B"/>
                </a:solidFill>
                <a:latin typeface="Nunito"/>
              </a:rPr>
              <a:t>forward</a:t>
            </a:r>
          </a:p>
          <a:p>
            <a:pPr algn="ctr">
              <a:lnSpc>
                <a:spcPts val="1900"/>
              </a:lnSpc>
            </a:pPr>
            <a:r>
              <a:rPr lang="en-US" sz="1900" dirty="0">
                <a:solidFill>
                  <a:srgbClr val="1D1D1B"/>
                </a:solidFill>
                <a:latin typeface="Nunito"/>
              </a:rPr>
              <a:t>substitution</a:t>
            </a:r>
          </a:p>
        </p:txBody>
      </p:sp>
      <p:sp>
        <p:nvSpPr>
          <p:cNvPr id="56" name="TextBox 56"/>
          <p:cNvSpPr txBox="1"/>
          <p:nvPr/>
        </p:nvSpPr>
        <p:spPr>
          <a:xfrm>
            <a:off x="4318705" y="8226407"/>
            <a:ext cx="1443899" cy="495936"/>
          </a:xfrm>
          <a:prstGeom prst="rect">
            <a:avLst/>
          </a:prstGeom>
        </p:spPr>
        <p:txBody>
          <a:bodyPr lIns="0" tIns="0" rIns="0" bIns="0" rtlCol="0" anchor="t">
            <a:spAutoFit/>
          </a:bodyPr>
          <a:lstStyle/>
          <a:p>
            <a:pPr algn="ctr">
              <a:lnSpc>
                <a:spcPts val="1900"/>
              </a:lnSpc>
            </a:pPr>
            <a:r>
              <a:rPr lang="en-US" sz="1900" dirty="0">
                <a:solidFill>
                  <a:srgbClr val="1D1D1B"/>
                </a:solidFill>
                <a:latin typeface="Nunito"/>
              </a:rPr>
              <a:t>backward</a:t>
            </a:r>
          </a:p>
          <a:p>
            <a:pPr algn="ctr">
              <a:lnSpc>
                <a:spcPts val="1900"/>
              </a:lnSpc>
            </a:pPr>
            <a:r>
              <a:rPr lang="en-US" sz="1900" dirty="0">
                <a:solidFill>
                  <a:srgbClr val="1D1D1B"/>
                </a:solidFill>
                <a:latin typeface="Nunito"/>
              </a:rPr>
              <a:t>substitution</a:t>
            </a:r>
          </a:p>
        </p:txBody>
      </p:sp>
      <p:sp>
        <p:nvSpPr>
          <p:cNvPr id="57" name="TextBox 57"/>
          <p:cNvSpPr txBox="1"/>
          <p:nvPr/>
        </p:nvSpPr>
        <p:spPr>
          <a:xfrm>
            <a:off x="10641503" y="9030034"/>
            <a:ext cx="2047301"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1D1D1B"/>
                </a:solidFill>
                <a:latin typeface="Nunito"/>
              </a:rPr>
              <a:t>sehingga didapat</a:t>
            </a:r>
          </a:p>
        </p:txBody>
      </p:sp>
      <p:sp>
        <p:nvSpPr>
          <p:cNvPr id="58" name="TextBox 58"/>
          <p:cNvSpPr txBox="1"/>
          <p:nvPr/>
        </p:nvSpPr>
        <p:spPr>
          <a:xfrm>
            <a:off x="1113949" y="1017554"/>
            <a:ext cx="2546561" cy="339726"/>
          </a:xfrm>
          <a:prstGeom prst="rect">
            <a:avLst/>
          </a:prstGeom>
        </p:spPr>
        <p:txBody>
          <a:bodyPr lIns="0" tIns="0" rIns="0" bIns="0" rtlCol="0" anchor="t">
            <a:spAutoFit/>
          </a:bodyPr>
          <a:lstStyle/>
          <a:p>
            <a:pPr>
              <a:lnSpc>
                <a:spcPts val="2500"/>
              </a:lnSpc>
            </a:pPr>
            <a:r>
              <a:rPr lang="en-US" sz="2500">
                <a:solidFill>
                  <a:srgbClr val="1D1D1B"/>
                </a:solidFill>
                <a:latin typeface="Nunito"/>
              </a:rPr>
              <a:t>Metode ke-4</a:t>
            </a:r>
          </a:p>
        </p:txBody>
      </p:sp>
      <p:pic>
        <p:nvPicPr>
          <p:cNvPr id="59" name="Picture 59"/>
          <p:cNvPicPr>
            <a:picLocks noChangeAspect="1"/>
          </p:cNvPicPr>
          <p:nvPr/>
        </p:nvPicPr>
        <p:blipFill>
          <a:blip r:embed="rId16"/>
          <a:srcRect/>
          <a:stretch>
            <a:fillRect/>
          </a:stretch>
        </p:blipFill>
        <p:spPr>
          <a:xfrm>
            <a:off x="9246213" y="2398746"/>
            <a:ext cx="972729" cy="493413"/>
          </a:xfrm>
          <a:prstGeom prst="rect">
            <a:avLst/>
          </a:prstGeom>
        </p:spPr>
      </p:pic>
      <p:pic>
        <p:nvPicPr>
          <p:cNvPr id="60" name="Picture 60"/>
          <p:cNvPicPr>
            <a:picLocks noChangeAspect="1"/>
          </p:cNvPicPr>
          <p:nvPr/>
        </p:nvPicPr>
        <p:blipFill>
          <a:blip r:embed="rId17"/>
          <a:srcRect/>
          <a:stretch>
            <a:fillRect/>
          </a:stretch>
        </p:blipFill>
        <p:spPr>
          <a:xfrm>
            <a:off x="10669516" y="2420118"/>
            <a:ext cx="884300" cy="513465"/>
          </a:xfrm>
          <a:prstGeom prst="rect">
            <a:avLst/>
          </a:prstGeom>
        </p:spPr>
      </p:pic>
      <p:pic>
        <p:nvPicPr>
          <p:cNvPr id="61" name="Picture 61"/>
          <p:cNvPicPr>
            <a:picLocks noChangeAspect="1"/>
          </p:cNvPicPr>
          <p:nvPr/>
        </p:nvPicPr>
        <p:blipFill>
          <a:blip r:embed="rId18"/>
          <a:srcRect/>
          <a:stretch>
            <a:fillRect/>
          </a:stretch>
        </p:blipFill>
        <p:spPr>
          <a:xfrm>
            <a:off x="12160433" y="2362644"/>
            <a:ext cx="921923" cy="564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28" t="28304" r="2851" b="34503"/>
          <a:stretch>
            <a:fillRect/>
          </a:stretch>
        </p:blipFill>
        <p:spPr>
          <a:xfrm>
            <a:off x="0" y="0"/>
            <a:ext cx="18288000" cy="10287000"/>
          </a:xfrm>
          <a:prstGeom prst="rect">
            <a:avLst/>
          </a:prstGeom>
        </p:spPr>
      </p:pic>
      <p:grpSp>
        <p:nvGrpSpPr>
          <p:cNvPr id="3" name="Group 3"/>
          <p:cNvGrpSpPr/>
          <p:nvPr/>
        </p:nvGrpSpPr>
        <p:grpSpPr>
          <a:xfrm>
            <a:off x="567938" y="571618"/>
            <a:ext cx="10021053" cy="9143765"/>
            <a:chOff x="0" y="0"/>
            <a:chExt cx="5459771" cy="4981798"/>
          </a:xfrm>
        </p:grpSpPr>
        <p:sp>
          <p:nvSpPr>
            <p:cNvPr id="4" name="Freeform 4"/>
            <p:cNvSpPr/>
            <p:nvPr/>
          </p:nvSpPr>
          <p:spPr>
            <a:xfrm>
              <a:off x="0" y="0"/>
              <a:ext cx="5459771" cy="4981798"/>
            </a:xfrm>
            <a:custGeom>
              <a:avLst/>
              <a:gdLst/>
              <a:ahLst/>
              <a:cxnLst/>
              <a:rect l="l" t="t" r="r" b="b"/>
              <a:pathLst>
                <a:path w="5459771" h="4981798">
                  <a:moveTo>
                    <a:pt x="5335311" y="4981798"/>
                  </a:moveTo>
                  <a:lnTo>
                    <a:pt x="124460" y="4981798"/>
                  </a:lnTo>
                  <a:cubicBezTo>
                    <a:pt x="55880" y="4981798"/>
                    <a:pt x="0" y="4925918"/>
                    <a:pt x="0" y="4857338"/>
                  </a:cubicBezTo>
                  <a:lnTo>
                    <a:pt x="0" y="124460"/>
                  </a:lnTo>
                  <a:cubicBezTo>
                    <a:pt x="0" y="55880"/>
                    <a:pt x="55880" y="0"/>
                    <a:pt x="124460" y="0"/>
                  </a:cubicBezTo>
                  <a:lnTo>
                    <a:pt x="5335311" y="0"/>
                  </a:lnTo>
                  <a:cubicBezTo>
                    <a:pt x="5403891" y="0"/>
                    <a:pt x="5459771" y="55880"/>
                    <a:pt x="5459771" y="124460"/>
                  </a:cubicBezTo>
                  <a:lnTo>
                    <a:pt x="5459771" y="4857338"/>
                  </a:lnTo>
                  <a:cubicBezTo>
                    <a:pt x="5459771" y="4925918"/>
                    <a:pt x="5403891" y="4981798"/>
                    <a:pt x="5335311" y="4981798"/>
                  </a:cubicBezTo>
                  <a:close/>
                </a:path>
              </a:pathLst>
            </a:custGeom>
            <a:solidFill>
              <a:srgbClr val="FAF9F5"/>
            </a:solidFill>
          </p:spPr>
        </p:sp>
      </p:grpSp>
      <p:grpSp>
        <p:nvGrpSpPr>
          <p:cNvPr id="5" name="Group 5"/>
          <p:cNvGrpSpPr/>
          <p:nvPr/>
        </p:nvGrpSpPr>
        <p:grpSpPr>
          <a:xfrm>
            <a:off x="663188" y="1657232"/>
            <a:ext cx="9830553" cy="7962900"/>
            <a:chOff x="0" y="0"/>
            <a:chExt cx="5355981" cy="4338427"/>
          </a:xfrm>
        </p:grpSpPr>
        <p:sp>
          <p:nvSpPr>
            <p:cNvPr id="6" name="Freeform 6"/>
            <p:cNvSpPr/>
            <p:nvPr/>
          </p:nvSpPr>
          <p:spPr>
            <a:xfrm>
              <a:off x="0" y="0"/>
              <a:ext cx="5355981" cy="4338427"/>
            </a:xfrm>
            <a:custGeom>
              <a:avLst/>
              <a:gdLst/>
              <a:ahLst/>
              <a:cxnLst/>
              <a:rect l="l" t="t" r="r" b="b"/>
              <a:pathLst>
                <a:path w="5355981" h="4338427">
                  <a:moveTo>
                    <a:pt x="5231521" y="4338427"/>
                  </a:moveTo>
                  <a:lnTo>
                    <a:pt x="124460" y="4338427"/>
                  </a:lnTo>
                  <a:cubicBezTo>
                    <a:pt x="55880" y="4338427"/>
                    <a:pt x="0" y="4282548"/>
                    <a:pt x="0" y="4213968"/>
                  </a:cubicBezTo>
                  <a:lnTo>
                    <a:pt x="0" y="124460"/>
                  </a:lnTo>
                  <a:cubicBezTo>
                    <a:pt x="0" y="55880"/>
                    <a:pt x="55880" y="0"/>
                    <a:pt x="124460" y="0"/>
                  </a:cubicBezTo>
                  <a:lnTo>
                    <a:pt x="5231521" y="0"/>
                  </a:lnTo>
                  <a:cubicBezTo>
                    <a:pt x="5300101" y="0"/>
                    <a:pt x="5355981" y="55880"/>
                    <a:pt x="5355981" y="124460"/>
                  </a:cubicBezTo>
                  <a:lnTo>
                    <a:pt x="5355981" y="4213968"/>
                  </a:lnTo>
                  <a:cubicBezTo>
                    <a:pt x="5355981" y="4282548"/>
                    <a:pt x="5300101" y="4338427"/>
                    <a:pt x="5231521" y="4338427"/>
                  </a:cubicBezTo>
                  <a:close/>
                </a:path>
              </a:pathLst>
            </a:custGeom>
            <a:solidFill>
              <a:srgbClr val="EFBF6E"/>
            </a:solidFill>
          </p:spPr>
        </p:sp>
      </p:grpSp>
      <p:grpSp>
        <p:nvGrpSpPr>
          <p:cNvPr id="7" name="Group 7"/>
          <p:cNvGrpSpPr/>
          <p:nvPr/>
        </p:nvGrpSpPr>
        <p:grpSpPr>
          <a:xfrm>
            <a:off x="9158909" y="919065"/>
            <a:ext cx="400915" cy="400915"/>
            <a:chOff x="0" y="0"/>
            <a:chExt cx="660400" cy="660400"/>
          </a:xfrm>
        </p:grpSpPr>
        <p:sp>
          <p:nvSpPr>
            <p:cNvPr id="8" name="Freeform 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9" name="Group 9"/>
          <p:cNvGrpSpPr/>
          <p:nvPr/>
        </p:nvGrpSpPr>
        <p:grpSpPr>
          <a:xfrm>
            <a:off x="8501559" y="919065"/>
            <a:ext cx="400915" cy="400915"/>
            <a:chOff x="0" y="0"/>
            <a:chExt cx="660400" cy="660400"/>
          </a:xfrm>
        </p:grpSpPr>
        <p:sp>
          <p:nvSpPr>
            <p:cNvPr id="10" name="Freeform 10"/>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1" name="Group 11"/>
          <p:cNvGrpSpPr/>
          <p:nvPr/>
        </p:nvGrpSpPr>
        <p:grpSpPr>
          <a:xfrm>
            <a:off x="9813198" y="919065"/>
            <a:ext cx="400915" cy="400915"/>
            <a:chOff x="0" y="0"/>
            <a:chExt cx="660400" cy="660400"/>
          </a:xfrm>
        </p:grpSpPr>
        <p:sp>
          <p:nvSpPr>
            <p:cNvPr id="12" name="Freeform 12"/>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3" name="Group 13"/>
          <p:cNvGrpSpPr/>
          <p:nvPr/>
        </p:nvGrpSpPr>
        <p:grpSpPr>
          <a:xfrm>
            <a:off x="945877" y="1942982"/>
            <a:ext cx="9265175" cy="2206436"/>
            <a:chOff x="0" y="0"/>
            <a:chExt cx="5047946" cy="1202133"/>
          </a:xfrm>
        </p:grpSpPr>
        <p:sp>
          <p:nvSpPr>
            <p:cNvPr id="14" name="Freeform 14"/>
            <p:cNvSpPr/>
            <p:nvPr/>
          </p:nvSpPr>
          <p:spPr>
            <a:xfrm>
              <a:off x="0" y="0"/>
              <a:ext cx="5047946" cy="1202133"/>
            </a:xfrm>
            <a:custGeom>
              <a:avLst/>
              <a:gdLst/>
              <a:ahLst/>
              <a:cxnLst/>
              <a:rect l="l" t="t" r="r" b="b"/>
              <a:pathLst>
                <a:path w="5047946" h="1202133">
                  <a:moveTo>
                    <a:pt x="4923486" y="1202132"/>
                  </a:moveTo>
                  <a:lnTo>
                    <a:pt x="124460" y="1202132"/>
                  </a:lnTo>
                  <a:cubicBezTo>
                    <a:pt x="55880" y="1202132"/>
                    <a:pt x="0" y="1146252"/>
                    <a:pt x="0" y="1077672"/>
                  </a:cubicBezTo>
                  <a:lnTo>
                    <a:pt x="0" y="124460"/>
                  </a:lnTo>
                  <a:cubicBezTo>
                    <a:pt x="0" y="55880"/>
                    <a:pt x="55880" y="0"/>
                    <a:pt x="124460" y="0"/>
                  </a:cubicBezTo>
                  <a:lnTo>
                    <a:pt x="4923486" y="0"/>
                  </a:lnTo>
                  <a:cubicBezTo>
                    <a:pt x="4992066" y="0"/>
                    <a:pt x="5047946" y="55880"/>
                    <a:pt x="5047946" y="124460"/>
                  </a:cubicBezTo>
                  <a:lnTo>
                    <a:pt x="5047946" y="1077673"/>
                  </a:lnTo>
                  <a:cubicBezTo>
                    <a:pt x="5047946" y="1146253"/>
                    <a:pt x="4992066" y="1202133"/>
                    <a:pt x="4923486" y="1202133"/>
                  </a:cubicBezTo>
                  <a:close/>
                </a:path>
              </a:pathLst>
            </a:custGeom>
            <a:solidFill>
              <a:srgbClr val="FAF9F5"/>
            </a:solidFill>
          </p:spPr>
        </p:sp>
      </p:grpSp>
      <p:grpSp>
        <p:nvGrpSpPr>
          <p:cNvPr id="15" name="Group 15"/>
          <p:cNvGrpSpPr/>
          <p:nvPr/>
        </p:nvGrpSpPr>
        <p:grpSpPr>
          <a:xfrm>
            <a:off x="11257770" y="571618"/>
            <a:ext cx="6447846" cy="9143765"/>
            <a:chOff x="0" y="0"/>
            <a:chExt cx="3512980" cy="4981798"/>
          </a:xfrm>
        </p:grpSpPr>
        <p:sp>
          <p:nvSpPr>
            <p:cNvPr id="16" name="Freeform 16"/>
            <p:cNvSpPr/>
            <p:nvPr/>
          </p:nvSpPr>
          <p:spPr>
            <a:xfrm>
              <a:off x="0" y="0"/>
              <a:ext cx="3512981" cy="4981798"/>
            </a:xfrm>
            <a:custGeom>
              <a:avLst/>
              <a:gdLst/>
              <a:ahLst/>
              <a:cxnLst/>
              <a:rect l="l" t="t" r="r" b="b"/>
              <a:pathLst>
                <a:path w="3512981" h="4981798">
                  <a:moveTo>
                    <a:pt x="3388520" y="4981798"/>
                  </a:moveTo>
                  <a:lnTo>
                    <a:pt x="124460" y="4981798"/>
                  </a:lnTo>
                  <a:cubicBezTo>
                    <a:pt x="55880" y="4981798"/>
                    <a:pt x="0" y="4925918"/>
                    <a:pt x="0" y="4857338"/>
                  </a:cubicBezTo>
                  <a:lnTo>
                    <a:pt x="0" y="124460"/>
                  </a:lnTo>
                  <a:cubicBezTo>
                    <a:pt x="0" y="55880"/>
                    <a:pt x="55880" y="0"/>
                    <a:pt x="124460" y="0"/>
                  </a:cubicBezTo>
                  <a:lnTo>
                    <a:pt x="3388521" y="0"/>
                  </a:lnTo>
                  <a:cubicBezTo>
                    <a:pt x="3457101" y="0"/>
                    <a:pt x="3512981" y="55880"/>
                    <a:pt x="3512981" y="124460"/>
                  </a:cubicBezTo>
                  <a:lnTo>
                    <a:pt x="3512981" y="4857338"/>
                  </a:lnTo>
                  <a:cubicBezTo>
                    <a:pt x="3512981" y="4925918"/>
                    <a:pt x="3457101" y="4981798"/>
                    <a:pt x="3388521" y="4981798"/>
                  </a:cubicBezTo>
                  <a:close/>
                </a:path>
              </a:pathLst>
            </a:custGeom>
            <a:solidFill>
              <a:srgbClr val="FAF9F5"/>
            </a:solidFill>
          </p:spPr>
        </p:sp>
      </p:grpSp>
      <p:grpSp>
        <p:nvGrpSpPr>
          <p:cNvPr id="17" name="Group 17"/>
          <p:cNvGrpSpPr/>
          <p:nvPr/>
        </p:nvGrpSpPr>
        <p:grpSpPr>
          <a:xfrm>
            <a:off x="11372070" y="1657232"/>
            <a:ext cx="6238296" cy="7962900"/>
            <a:chOff x="0" y="0"/>
            <a:chExt cx="3398811" cy="4338427"/>
          </a:xfrm>
        </p:grpSpPr>
        <p:sp>
          <p:nvSpPr>
            <p:cNvPr id="18" name="Freeform 18"/>
            <p:cNvSpPr/>
            <p:nvPr/>
          </p:nvSpPr>
          <p:spPr>
            <a:xfrm>
              <a:off x="0" y="0"/>
              <a:ext cx="3398812" cy="4338427"/>
            </a:xfrm>
            <a:custGeom>
              <a:avLst/>
              <a:gdLst/>
              <a:ahLst/>
              <a:cxnLst/>
              <a:rect l="l" t="t" r="r" b="b"/>
              <a:pathLst>
                <a:path w="3398812" h="4338427">
                  <a:moveTo>
                    <a:pt x="3274351" y="4338427"/>
                  </a:moveTo>
                  <a:lnTo>
                    <a:pt x="124460" y="4338427"/>
                  </a:lnTo>
                  <a:cubicBezTo>
                    <a:pt x="55880" y="4338427"/>
                    <a:pt x="0" y="4282548"/>
                    <a:pt x="0" y="4213968"/>
                  </a:cubicBezTo>
                  <a:lnTo>
                    <a:pt x="0" y="124460"/>
                  </a:lnTo>
                  <a:cubicBezTo>
                    <a:pt x="0" y="55880"/>
                    <a:pt x="55880" y="0"/>
                    <a:pt x="124460" y="0"/>
                  </a:cubicBezTo>
                  <a:lnTo>
                    <a:pt x="3274351" y="0"/>
                  </a:lnTo>
                  <a:cubicBezTo>
                    <a:pt x="3342931" y="0"/>
                    <a:pt x="3398812" y="55880"/>
                    <a:pt x="3398812" y="124460"/>
                  </a:cubicBezTo>
                  <a:lnTo>
                    <a:pt x="3398812" y="4213968"/>
                  </a:lnTo>
                  <a:cubicBezTo>
                    <a:pt x="3398812" y="4282548"/>
                    <a:pt x="3342931" y="4338427"/>
                    <a:pt x="3274351" y="4338427"/>
                  </a:cubicBezTo>
                  <a:close/>
                </a:path>
              </a:pathLst>
            </a:custGeom>
            <a:solidFill>
              <a:srgbClr val="E49592"/>
            </a:solidFill>
          </p:spPr>
        </p:sp>
      </p:grpSp>
      <p:grpSp>
        <p:nvGrpSpPr>
          <p:cNvPr id="19" name="Group 19"/>
          <p:cNvGrpSpPr/>
          <p:nvPr/>
        </p:nvGrpSpPr>
        <p:grpSpPr>
          <a:xfrm>
            <a:off x="11657649" y="2933582"/>
            <a:ext cx="5675280" cy="6400800"/>
            <a:chOff x="0" y="0"/>
            <a:chExt cx="3092063" cy="3487348"/>
          </a:xfrm>
        </p:grpSpPr>
        <p:sp>
          <p:nvSpPr>
            <p:cNvPr id="20" name="Freeform 20"/>
            <p:cNvSpPr/>
            <p:nvPr/>
          </p:nvSpPr>
          <p:spPr>
            <a:xfrm>
              <a:off x="0" y="0"/>
              <a:ext cx="3092063" cy="3487348"/>
            </a:xfrm>
            <a:custGeom>
              <a:avLst/>
              <a:gdLst/>
              <a:ahLst/>
              <a:cxnLst/>
              <a:rect l="l" t="t" r="r" b="b"/>
              <a:pathLst>
                <a:path w="3092063" h="3487348">
                  <a:moveTo>
                    <a:pt x="2967603" y="3487348"/>
                  </a:moveTo>
                  <a:lnTo>
                    <a:pt x="124460" y="3487348"/>
                  </a:lnTo>
                  <a:cubicBezTo>
                    <a:pt x="55880" y="3487348"/>
                    <a:pt x="0" y="3431468"/>
                    <a:pt x="0" y="3362888"/>
                  </a:cubicBezTo>
                  <a:lnTo>
                    <a:pt x="0" y="124460"/>
                  </a:lnTo>
                  <a:cubicBezTo>
                    <a:pt x="0" y="55880"/>
                    <a:pt x="55880" y="0"/>
                    <a:pt x="124460" y="0"/>
                  </a:cubicBezTo>
                  <a:lnTo>
                    <a:pt x="2967603" y="0"/>
                  </a:lnTo>
                  <a:cubicBezTo>
                    <a:pt x="3036183" y="0"/>
                    <a:pt x="3092063" y="55880"/>
                    <a:pt x="3092063" y="124460"/>
                  </a:cubicBezTo>
                  <a:lnTo>
                    <a:pt x="3092063" y="3362889"/>
                  </a:lnTo>
                  <a:cubicBezTo>
                    <a:pt x="3092063" y="3431468"/>
                    <a:pt x="3036183" y="3487348"/>
                    <a:pt x="2967603" y="3487348"/>
                  </a:cubicBezTo>
                  <a:close/>
                </a:path>
              </a:pathLst>
            </a:custGeom>
            <a:solidFill>
              <a:srgbClr val="F4F5F5"/>
            </a:solidFill>
          </p:spPr>
        </p:sp>
      </p:grpSp>
      <p:grpSp>
        <p:nvGrpSpPr>
          <p:cNvPr id="21" name="Group 21"/>
          <p:cNvGrpSpPr/>
          <p:nvPr/>
        </p:nvGrpSpPr>
        <p:grpSpPr>
          <a:xfrm>
            <a:off x="11657649" y="1942982"/>
            <a:ext cx="5675280" cy="803358"/>
            <a:chOff x="0" y="0"/>
            <a:chExt cx="6806393" cy="963471"/>
          </a:xfrm>
        </p:grpSpPr>
        <p:sp>
          <p:nvSpPr>
            <p:cNvPr id="22" name="Freeform 22"/>
            <p:cNvSpPr/>
            <p:nvPr/>
          </p:nvSpPr>
          <p:spPr>
            <a:xfrm>
              <a:off x="0" y="0"/>
              <a:ext cx="6807663" cy="963471"/>
            </a:xfrm>
            <a:custGeom>
              <a:avLst/>
              <a:gdLst/>
              <a:ahLst/>
              <a:cxnLst/>
              <a:rect l="l" t="t" r="r" b="b"/>
              <a:pathLst>
                <a:path w="6807663" h="963471">
                  <a:moveTo>
                    <a:pt x="6253943" y="963471"/>
                  </a:moveTo>
                  <a:lnTo>
                    <a:pt x="553720" y="963471"/>
                  </a:lnTo>
                  <a:cubicBezTo>
                    <a:pt x="247650" y="963471"/>
                    <a:pt x="0" y="747748"/>
                    <a:pt x="0" y="482275"/>
                  </a:cubicBezTo>
                  <a:cubicBezTo>
                    <a:pt x="0" y="215697"/>
                    <a:pt x="247650" y="0"/>
                    <a:pt x="553720" y="0"/>
                  </a:cubicBezTo>
                  <a:lnTo>
                    <a:pt x="6253943" y="0"/>
                  </a:lnTo>
                  <a:cubicBezTo>
                    <a:pt x="6560013" y="0"/>
                    <a:pt x="6807663" y="215697"/>
                    <a:pt x="6807663" y="482275"/>
                  </a:cubicBezTo>
                  <a:cubicBezTo>
                    <a:pt x="6806393" y="747748"/>
                    <a:pt x="6558743" y="963471"/>
                    <a:pt x="6253943" y="963471"/>
                  </a:cubicBezTo>
                  <a:close/>
                </a:path>
              </a:pathLst>
            </a:custGeom>
            <a:solidFill>
              <a:srgbClr val="F4F5F5"/>
            </a:solidFill>
          </p:spPr>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17086" y="2106536"/>
            <a:ext cx="476250" cy="476250"/>
          </a:xfrm>
          <a:prstGeom prst="rect">
            <a:avLst/>
          </a:prstGeom>
        </p:spPr>
      </p:pic>
      <p:grpSp>
        <p:nvGrpSpPr>
          <p:cNvPr id="24" name="Group 24"/>
          <p:cNvGrpSpPr/>
          <p:nvPr/>
        </p:nvGrpSpPr>
        <p:grpSpPr>
          <a:xfrm>
            <a:off x="16266351" y="919065"/>
            <a:ext cx="400915" cy="400915"/>
            <a:chOff x="0" y="0"/>
            <a:chExt cx="660400" cy="660400"/>
          </a:xfrm>
        </p:grpSpPr>
        <p:sp>
          <p:nvSpPr>
            <p:cNvPr id="25" name="Freeform 2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6" name="Group 26"/>
          <p:cNvGrpSpPr/>
          <p:nvPr/>
        </p:nvGrpSpPr>
        <p:grpSpPr>
          <a:xfrm>
            <a:off x="15609000" y="919065"/>
            <a:ext cx="400915" cy="400915"/>
            <a:chOff x="0" y="0"/>
            <a:chExt cx="660400" cy="660400"/>
          </a:xfrm>
        </p:grpSpPr>
        <p:sp>
          <p:nvSpPr>
            <p:cNvPr id="27" name="Freeform 2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28" name="Group 28"/>
          <p:cNvGrpSpPr/>
          <p:nvPr/>
        </p:nvGrpSpPr>
        <p:grpSpPr>
          <a:xfrm>
            <a:off x="16923701" y="919065"/>
            <a:ext cx="400915" cy="400915"/>
            <a:chOff x="0" y="0"/>
            <a:chExt cx="660400" cy="660400"/>
          </a:xfrm>
        </p:grpSpPr>
        <p:sp>
          <p:nvSpPr>
            <p:cNvPr id="29" name="Freeform 2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49592"/>
            </a:solidFill>
          </p:spPr>
        </p:sp>
      </p:grpSp>
      <p:grpSp>
        <p:nvGrpSpPr>
          <p:cNvPr id="30" name="Group 30"/>
          <p:cNvGrpSpPr/>
          <p:nvPr/>
        </p:nvGrpSpPr>
        <p:grpSpPr>
          <a:xfrm>
            <a:off x="945877" y="4530638"/>
            <a:ext cx="9265175" cy="4803744"/>
            <a:chOff x="0" y="0"/>
            <a:chExt cx="5047946" cy="2617224"/>
          </a:xfrm>
        </p:grpSpPr>
        <p:sp>
          <p:nvSpPr>
            <p:cNvPr id="31" name="Freeform 31"/>
            <p:cNvSpPr/>
            <p:nvPr/>
          </p:nvSpPr>
          <p:spPr>
            <a:xfrm>
              <a:off x="0" y="0"/>
              <a:ext cx="5047946" cy="2617224"/>
            </a:xfrm>
            <a:custGeom>
              <a:avLst/>
              <a:gdLst/>
              <a:ahLst/>
              <a:cxnLst/>
              <a:rect l="l" t="t" r="r" b="b"/>
              <a:pathLst>
                <a:path w="5047946" h="2617224">
                  <a:moveTo>
                    <a:pt x="4923486" y="2617224"/>
                  </a:moveTo>
                  <a:lnTo>
                    <a:pt x="124460" y="2617224"/>
                  </a:lnTo>
                  <a:cubicBezTo>
                    <a:pt x="55880" y="2617224"/>
                    <a:pt x="0" y="2561344"/>
                    <a:pt x="0" y="2492764"/>
                  </a:cubicBezTo>
                  <a:lnTo>
                    <a:pt x="0" y="124460"/>
                  </a:lnTo>
                  <a:cubicBezTo>
                    <a:pt x="0" y="55880"/>
                    <a:pt x="55880" y="0"/>
                    <a:pt x="124460" y="0"/>
                  </a:cubicBezTo>
                  <a:lnTo>
                    <a:pt x="4923486" y="0"/>
                  </a:lnTo>
                  <a:cubicBezTo>
                    <a:pt x="4992066" y="0"/>
                    <a:pt x="5047946" y="55880"/>
                    <a:pt x="5047946" y="124460"/>
                  </a:cubicBezTo>
                  <a:lnTo>
                    <a:pt x="5047946" y="2492764"/>
                  </a:lnTo>
                  <a:cubicBezTo>
                    <a:pt x="5047946" y="2561344"/>
                    <a:pt x="4992066" y="2617224"/>
                    <a:pt x="4923486" y="2617224"/>
                  </a:cubicBezTo>
                  <a:close/>
                </a:path>
              </a:pathLst>
            </a:custGeom>
            <a:solidFill>
              <a:srgbClr val="FAF9F5"/>
            </a:solidFill>
          </p:spPr>
        </p:sp>
      </p:grpSp>
      <p:pic>
        <p:nvPicPr>
          <p:cNvPr id="32" name="Picture 32"/>
          <p:cNvPicPr>
            <a:picLocks noChangeAspect="1"/>
          </p:cNvPicPr>
          <p:nvPr/>
        </p:nvPicPr>
        <p:blipFill>
          <a:blip r:embed="rId5"/>
          <a:srcRect r="66089"/>
          <a:stretch>
            <a:fillRect/>
          </a:stretch>
        </p:blipFill>
        <p:spPr>
          <a:xfrm>
            <a:off x="12965746" y="3168989"/>
            <a:ext cx="3105346" cy="1604521"/>
          </a:xfrm>
          <a:prstGeom prst="rect">
            <a:avLst/>
          </a:prstGeom>
        </p:spPr>
      </p:pic>
      <p:pic>
        <p:nvPicPr>
          <p:cNvPr id="33" name="Picture 33"/>
          <p:cNvPicPr>
            <a:picLocks noChangeAspect="1"/>
          </p:cNvPicPr>
          <p:nvPr/>
        </p:nvPicPr>
        <p:blipFill>
          <a:blip r:embed="rId6"/>
          <a:srcRect r="67998"/>
          <a:stretch>
            <a:fillRect/>
          </a:stretch>
        </p:blipFill>
        <p:spPr>
          <a:xfrm>
            <a:off x="13056153" y="6932510"/>
            <a:ext cx="2924531" cy="1210671"/>
          </a:xfrm>
          <a:prstGeom prst="rect">
            <a:avLst/>
          </a:prstGeom>
        </p:spPr>
      </p:pic>
      <p:pic>
        <p:nvPicPr>
          <p:cNvPr id="34" name="Picture 34"/>
          <p:cNvPicPr>
            <a:picLocks noChangeAspect="1"/>
          </p:cNvPicPr>
          <p:nvPr/>
        </p:nvPicPr>
        <p:blipFill>
          <a:blip r:embed="rId7"/>
          <a:srcRect/>
          <a:stretch>
            <a:fillRect/>
          </a:stretch>
        </p:blipFill>
        <p:spPr>
          <a:xfrm>
            <a:off x="14204210" y="5073516"/>
            <a:ext cx="947484" cy="565166"/>
          </a:xfrm>
          <a:prstGeom prst="rect">
            <a:avLst/>
          </a:prstGeom>
        </p:spPr>
      </p:pic>
      <p:pic>
        <p:nvPicPr>
          <p:cNvPr id="35" name="Picture 35"/>
          <p:cNvPicPr>
            <a:picLocks noChangeAspect="1"/>
          </p:cNvPicPr>
          <p:nvPr/>
        </p:nvPicPr>
        <p:blipFill>
          <a:blip r:embed="rId8"/>
          <a:srcRect/>
          <a:stretch>
            <a:fillRect/>
          </a:stretch>
        </p:blipFill>
        <p:spPr>
          <a:xfrm>
            <a:off x="13870321" y="5933957"/>
            <a:ext cx="1615261" cy="395574"/>
          </a:xfrm>
          <a:prstGeom prst="rect">
            <a:avLst/>
          </a:prstGeom>
        </p:spPr>
      </p:pic>
      <p:pic>
        <p:nvPicPr>
          <p:cNvPr id="36" name="Picture 36"/>
          <p:cNvPicPr>
            <a:picLocks noChangeAspect="1"/>
          </p:cNvPicPr>
          <p:nvPr/>
        </p:nvPicPr>
        <p:blipFill>
          <a:blip r:embed="rId9"/>
          <a:srcRect/>
          <a:stretch>
            <a:fillRect/>
          </a:stretch>
        </p:blipFill>
        <p:spPr>
          <a:xfrm>
            <a:off x="14204210" y="8438456"/>
            <a:ext cx="694339" cy="602979"/>
          </a:xfrm>
          <a:prstGeom prst="rect">
            <a:avLst/>
          </a:prstGeom>
        </p:spPr>
      </p:pic>
      <p:sp>
        <p:nvSpPr>
          <p:cNvPr id="37" name="TextBox 37"/>
          <p:cNvSpPr txBox="1"/>
          <p:nvPr/>
        </p:nvSpPr>
        <p:spPr>
          <a:xfrm>
            <a:off x="663188" y="855100"/>
            <a:ext cx="4856825" cy="516382"/>
          </a:xfrm>
          <a:prstGeom prst="rect">
            <a:avLst/>
          </a:prstGeom>
        </p:spPr>
        <p:txBody>
          <a:bodyPr lIns="0" tIns="0" rIns="0" bIns="0" rtlCol="0" anchor="t">
            <a:spAutoFit/>
          </a:bodyPr>
          <a:lstStyle/>
          <a:p>
            <a:pPr algn="ctr">
              <a:lnSpc>
                <a:spcPts val="3830"/>
              </a:lnSpc>
            </a:pPr>
            <a:r>
              <a:rPr lang="en-US" sz="3830">
                <a:solidFill>
                  <a:srgbClr val="1D1D1B"/>
                </a:solidFill>
                <a:latin typeface="Nunito Bold"/>
              </a:rPr>
              <a:t>Penjelasan Topik</a:t>
            </a:r>
          </a:p>
        </p:txBody>
      </p:sp>
      <p:sp>
        <p:nvSpPr>
          <p:cNvPr id="38" name="TextBox 38"/>
          <p:cNvSpPr txBox="1"/>
          <p:nvPr/>
        </p:nvSpPr>
        <p:spPr>
          <a:xfrm>
            <a:off x="1127764" y="2158683"/>
            <a:ext cx="8784498" cy="1736725"/>
          </a:xfrm>
          <a:prstGeom prst="rect">
            <a:avLst/>
          </a:prstGeom>
        </p:spPr>
        <p:txBody>
          <a:bodyPr lIns="0" tIns="0" rIns="0" bIns="0" rtlCol="0" anchor="t">
            <a:spAutoFit/>
          </a:bodyPr>
          <a:lstStyle/>
          <a:p>
            <a:pPr marL="0" lvl="0" indent="0" algn="just">
              <a:lnSpc>
                <a:spcPts val="3499"/>
              </a:lnSpc>
              <a:spcBef>
                <a:spcPct val="0"/>
              </a:spcBef>
            </a:pPr>
            <a:r>
              <a:rPr lang="en-US" sz="2499">
                <a:solidFill>
                  <a:srgbClr val="1D1D1B"/>
                </a:solidFill>
                <a:latin typeface="Nunito"/>
              </a:rPr>
              <a:t>Permasalahan dalam bidang fisika, salah satunya mencakup permasalahan pada rangkaian. Dalam suatu rangkaian pasti memiliki arus dan tegangan yang dapat diselesaikan dengan Hukum Ohm dan Hukum Kirchhoff.</a:t>
            </a:r>
          </a:p>
        </p:txBody>
      </p:sp>
      <p:sp>
        <p:nvSpPr>
          <p:cNvPr id="39" name="TextBox 39"/>
          <p:cNvSpPr txBox="1"/>
          <p:nvPr/>
        </p:nvSpPr>
        <p:spPr>
          <a:xfrm>
            <a:off x="1127764" y="4725885"/>
            <a:ext cx="8784498" cy="4365625"/>
          </a:xfrm>
          <a:prstGeom prst="rect">
            <a:avLst/>
          </a:prstGeom>
        </p:spPr>
        <p:txBody>
          <a:bodyPr lIns="0" tIns="0" rIns="0" bIns="0" rtlCol="0" anchor="t">
            <a:spAutoFit/>
          </a:bodyPr>
          <a:lstStyle/>
          <a:p>
            <a:pPr algn="just">
              <a:lnSpc>
                <a:spcPts val="3499"/>
              </a:lnSpc>
            </a:pPr>
            <a:r>
              <a:rPr lang="en-US" sz="2499">
                <a:solidFill>
                  <a:srgbClr val="1D1D1B"/>
                </a:solidFill>
                <a:latin typeface="Nunito"/>
              </a:rPr>
              <a:t>Hukum kirchhoff dibagi menjadi dua, yaitu kirchhoff’s current law (KCL) dan kirchhoff’s voltage law (KVL). Dimana dalam kirchhoff’s current law (KCL) ini ditentukan suatu titik atau node dimana banyak arus bertemu sehingga jumlah algebraic dari semua arus memasuki node berjumlah nol</a:t>
            </a:r>
          </a:p>
          <a:p>
            <a:pPr algn="just">
              <a:lnSpc>
                <a:spcPts val="3499"/>
              </a:lnSpc>
            </a:pPr>
            <a:endParaRPr lang="en-US" sz="2499">
              <a:solidFill>
                <a:srgbClr val="1D1D1B"/>
              </a:solidFill>
              <a:latin typeface="Nunito"/>
            </a:endParaRPr>
          </a:p>
          <a:p>
            <a:pPr marL="0" lvl="0" indent="0" algn="just">
              <a:lnSpc>
                <a:spcPts val="3499"/>
              </a:lnSpc>
              <a:spcBef>
                <a:spcPct val="0"/>
              </a:spcBef>
            </a:pPr>
            <a:r>
              <a:rPr lang="en-US" sz="2499">
                <a:solidFill>
                  <a:srgbClr val="1D1D1B"/>
                </a:solidFill>
                <a:latin typeface="Nunito"/>
              </a:rPr>
              <a:t>Hukum Ohm digunakan untuk menentukan arus yang mengalir dalam suatu rangkaian. Dimana dalam rangkaian tersebut tegangan dapat diukur karena melintasi resistor yang sebelumnya sudah diketahui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24" t="25114" r="8244" b="41682"/>
          <a:stretch>
            <a:fillRect/>
          </a:stretch>
        </p:blipFill>
        <p:spPr>
          <a:xfrm>
            <a:off x="0" y="0"/>
            <a:ext cx="18288000" cy="10287000"/>
          </a:xfrm>
          <a:prstGeom prst="rect">
            <a:avLst/>
          </a:prstGeom>
        </p:spPr>
      </p:pic>
      <p:grpSp>
        <p:nvGrpSpPr>
          <p:cNvPr id="3" name="Group 3"/>
          <p:cNvGrpSpPr/>
          <p:nvPr/>
        </p:nvGrpSpPr>
        <p:grpSpPr>
          <a:xfrm>
            <a:off x="2712322" y="446988"/>
            <a:ext cx="15150187" cy="8090163"/>
            <a:chOff x="0" y="0"/>
            <a:chExt cx="9329252" cy="4981798"/>
          </a:xfrm>
        </p:grpSpPr>
        <p:sp>
          <p:nvSpPr>
            <p:cNvPr id="4" name="Freeform 4"/>
            <p:cNvSpPr/>
            <p:nvPr/>
          </p:nvSpPr>
          <p:spPr>
            <a:xfrm>
              <a:off x="0" y="0"/>
              <a:ext cx="9329252" cy="4981798"/>
            </a:xfrm>
            <a:custGeom>
              <a:avLst/>
              <a:gdLst/>
              <a:ahLst/>
              <a:cxnLst/>
              <a:rect l="l" t="t" r="r" b="b"/>
              <a:pathLst>
                <a:path w="9329252" h="4981798">
                  <a:moveTo>
                    <a:pt x="9204792" y="4981798"/>
                  </a:moveTo>
                  <a:lnTo>
                    <a:pt x="124460" y="4981798"/>
                  </a:lnTo>
                  <a:cubicBezTo>
                    <a:pt x="55880" y="4981798"/>
                    <a:pt x="0" y="4925918"/>
                    <a:pt x="0" y="4857338"/>
                  </a:cubicBezTo>
                  <a:lnTo>
                    <a:pt x="0" y="124460"/>
                  </a:lnTo>
                  <a:cubicBezTo>
                    <a:pt x="0" y="55880"/>
                    <a:pt x="55880" y="0"/>
                    <a:pt x="124460" y="0"/>
                  </a:cubicBezTo>
                  <a:lnTo>
                    <a:pt x="9204792" y="0"/>
                  </a:lnTo>
                  <a:cubicBezTo>
                    <a:pt x="9273372" y="0"/>
                    <a:pt x="9329252" y="55880"/>
                    <a:pt x="9329252" y="124460"/>
                  </a:cubicBezTo>
                  <a:lnTo>
                    <a:pt x="9329252" y="4857338"/>
                  </a:lnTo>
                  <a:cubicBezTo>
                    <a:pt x="9329252" y="4925918"/>
                    <a:pt x="9273372" y="4981798"/>
                    <a:pt x="9204792" y="4981798"/>
                  </a:cubicBezTo>
                  <a:close/>
                </a:path>
              </a:pathLst>
            </a:custGeom>
            <a:solidFill>
              <a:srgbClr val="FAF9F5"/>
            </a:solidFill>
          </p:spPr>
        </p:sp>
      </p:grpSp>
      <p:grpSp>
        <p:nvGrpSpPr>
          <p:cNvPr id="5" name="Group 5"/>
          <p:cNvGrpSpPr/>
          <p:nvPr/>
        </p:nvGrpSpPr>
        <p:grpSpPr>
          <a:xfrm>
            <a:off x="3764397" y="669025"/>
            <a:ext cx="3839320" cy="1072453"/>
            <a:chOff x="0" y="0"/>
            <a:chExt cx="2364194" cy="660400"/>
          </a:xfrm>
        </p:grpSpPr>
        <p:sp>
          <p:nvSpPr>
            <p:cNvPr id="6" name="Freeform 6"/>
            <p:cNvSpPr/>
            <p:nvPr/>
          </p:nvSpPr>
          <p:spPr>
            <a:xfrm>
              <a:off x="0" y="0"/>
              <a:ext cx="2364194" cy="660400"/>
            </a:xfrm>
            <a:custGeom>
              <a:avLst/>
              <a:gdLst/>
              <a:ahLst/>
              <a:cxnLst/>
              <a:rect l="l" t="t" r="r" b="b"/>
              <a:pathLst>
                <a:path w="2364194" h="660400">
                  <a:moveTo>
                    <a:pt x="2239734" y="660400"/>
                  </a:moveTo>
                  <a:lnTo>
                    <a:pt x="124460" y="660400"/>
                  </a:lnTo>
                  <a:cubicBezTo>
                    <a:pt x="55880" y="660400"/>
                    <a:pt x="0" y="604520"/>
                    <a:pt x="0" y="535940"/>
                  </a:cubicBezTo>
                  <a:lnTo>
                    <a:pt x="0" y="124460"/>
                  </a:lnTo>
                  <a:cubicBezTo>
                    <a:pt x="0" y="55880"/>
                    <a:pt x="55880" y="0"/>
                    <a:pt x="124460" y="0"/>
                  </a:cubicBezTo>
                  <a:lnTo>
                    <a:pt x="2239734" y="0"/>
                  </a:lnTo>
                  <a:cubicBezTo>
                    <a:pt x="2308314" y="0"/>
                    <a:pt x="2364194" y="55880"/>
                    <a:pt x="2364194" y="124460"/>
                  </a:cubicBezTo>
                  <a:lnTo>
                    <a:pt x="2364194" y="535940"/>
                  </a:lnTo>
                  <a:cubicBezTo>
                    <a:pt x="2364194" y="604520"/>
                    <a:pt x="2308314" y="660400"/>
                    <a:pt x="2239734" y="660400"/>
                  </a:cubicBezTo>
                  <a:close/>
                </a:path>
              </a:pathLst>
            </a:custGeom>
            <a:solidFill>
              <a:srgbClr val="EFBF6E"/>
            </a:solidFill>
          </p:spPr>
        </p:sp>
      </p:grpSp>
      <p:grpSp>
        <p:nvGrpSpPr>
          <p:cNvPr id="7" name="Group 7"/>
          <p:cNvGrpSpPr/>
          <p:nvPr/>
        </p:nvGrpSpPr>
        <p:grpSpPr>
          <a:xfrm>
            <a:off x="7732533" y="669025"/>
            <a:ext cx="1072453" cy="1072453"/>
            <a:chOff x="0" y="0"/>
            <a:chExt cx="660400" cy="660400"/>
          </a:xfrm>
        </p:grpSpPr>
        <p:sp>
          <p:nvSpPr>
            <p:cNvPr id="8" name="Freeform 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9" name="Group 9"/>
          <p:cNvGrpSpPr/>
          <p:nvPr/>
        </p:nvGrpSpPr>
        <p:grpSpPr>
          <a:xfrm>
            <a:off x="2796596" y="1407511"/>
            <a:ext cx="14981637" cy="7045365"/>
            <a:chOff x="0" y="0"/>
            <a:chExt cx="9225462" cy="4338427"/>
          </a:xfrm>
        </p:grpSpPr>
        <p:sp>
          <p:nvSpPr>
            <p:cNvPr id="10" name="Freeform 10"/>
            <p:cNvSpPr/>
            <p:nvPr/>
          </p:nvSpPr>
          <p:spPr>
            <a:xfrm>
              <a:off x="0" y="0"/>
              <a:ext cx="9225462" cy="4338427"/>
            </a:xfrm>
            <a:custGeom>
              <a:avLst/>
              <a:gdLst/>
              <a:ahLst/>
              <a:cxnLst/>
              <a:rect l="l" t="t" r="r" b="b"/>
              <a:pathLst>
                <a:path w="9225462" h="4338427">
                  <a:moveTo>
                    <a:pt x="9101002" y="4338427"/>
                  </a:moveTo>
                  <a:lnTo>
                    <a:pt x="124460" y="4338427"/>
                  </a:lnTo>
                  <a:cubicBezTo>
                    <a:pt x="55880" y="4338427"/>
                    <a:pt x="0" y="4282548"/>
                    <a:pt x="0" y="4213968"/>
                  </a:cubicBezTo>
                  <a:lnTo>
                    <a:pt x="0" y="124460"/>
                  </a:lnTo>
                  <a:cubicBezTo>
                    <a:pt x="0" y="55880"/>
                    <a:pt x="55880" y="0"/>
                    <a:pt x="124460" y="0"/>
                  </a:cubicBezTo>
                  <a:lnTo>
                    <a:pt x="9101002" y="0"/>
                  </a:lnTo>
                  <a:cubicBezTo>
                    <a:pt x="9169582" y="0"/>
                    <a:pt x="9225462" y="55880"/>
                    <a:pt x="9225462" y="124460"/>
                  </a:cubicBezTo>
                  <a:lnTo>
                    <a:pt x="9225462" y="4213968"/>
                  </a:lnTo>
                  <a:cubicBezTo>
                    <a:pt x="9225462" y="4282548"/>
                    <a:pt x="9169582" y="4338427"/>
                    <a:pt x="9101002" y="4338427"/>
                  </a:cubicBezTo>
                  <a:close/>
                </a:path>
              </a:pathLst>
            </a:custGeom>
            <a:solidFill>
              <a:srgbClr val="EFBF6E"/>
            </a:solidFill>
          </p:spPr>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05924" y="702735"/>
            <a:ext cx="536226" cy="536226"/>
          </a:xfrm>
          <a:prstGeom prst="rect">
            <a:avLst/>
          </a:prstGeom>
        </p:spPr>
      </p:pic>
      <p:grpSp>
        <p:nvGrpSpPr>
          <p:cNvPr id="12" name="Group 12"/>
          <p:cNvGrpSpPr/>
          <p:nvPr/>
        </p:nvGrpSpPr>
        <p:grpSpPr>
          <a:xfrm>
            <a:off x="3100845" y="1684008"/>
            <a:ext cx="12914315" cy="710790"/>
            <a:chOff x="0" y="0"/>
            <a:chExt cx="17505273" cy="963471"/>
          </a:xfrm>
        </p:grpSpPr>
        <p:sp>
          <p:nvSpPr>
            <p:cNvPr id="13" name="Freeform 13"/>
            <p:cNvSpPr/>
            <p:nvPr/>
          </p:nvSpPr>
          <p:spPr>
            <a:xfrm>
              <a:off x="0" y="0"/>
              <a:ext cx="17506542" cy="963471"/>
            </a:xfrm>
            <a:custGeom>
              <a:avLst/>
              <a:gdLst/>
              <a:ahLst/>
              <a:cxnLst/>
              <a:rect l="l" t="t" r="r" b="b"/>
              <a:pathLst>
                <a:path w="17506542" h="963471">
                  <a:moveTo>
                    <a:pt x="16952823" y="963471"/>
                  </a:moveTo>
                  <a:lnTo>
                    <a:pt x="553720" y="963471"/>
                  </a:lnTo>
                  <a:cubicBezTo>
                    <a:pt x="247650" y="963471"/>
                    <a:pt x="0" y="747748"/>
                    <a:pt x="0" y="482275"/>
                  </a:cubicBezTo>
                  <a:cubicBezTo>
                    <a:pt x="0" y="215697"/>
                    <a:pt x="247650" y="0"/>
                    <a:pt x="553720" y="0"/>
                  </a:cubicBezTo>
                  <a:lnTo>
                    <a:pt x="16952823" y="0"/>
                  </a:lnTo>
                  <a:cubicBezTo>
                    <a:pt x="17258892" y="0"/>
                    <a:pt x="17506542" y="215697"/>
                    <a:pt x="17506542" y="482275"/>
                  </a:cubicBezTo>
                  <a:cubicBezTo>
                    <a:pt x="17505273" y="747748"/>
                    <a:pt x="17257623" y="963471"/>
                    <a:pt x="16952823" y="963471"/>
                  </a:cubicBezTo>
                  <a:close/>
                </a:path>
              </a:pathLst>
            </a:custGeom>
            <a:solidFill>
              <a:srgbClr val="FAF9F5"/>
            </a:solidFill>
          </p:spPr>
        </p:sp>
      </p:grpSp>
      <p:grpSp>
        <p:nvGrpSpPr>
          <p:cNvPr id="14" name="Group 14"/>
          <p:cNvGrpSpPr/>
          <p:nvPr/>
        </p:nvGrpSpPr>
        <p:grpSpPr>
          <a:xfrm>
            <a:off x="3100845" y="2654777"/>
            <a:ext cx="14373140" cy="5528420"/>
            <a:chOff x="0" y="0"/>
            <a:chExt cx="8850759" cy="3404316"/>
          </a:xfrm>
        </p:grpSpPr>
        <p:sp>
          <p:nvSpPr>
            <p:cNvPr id="15" name="Freeform 15"/>
            <p:cNvSpPr/>
            <p:nvPr/>
          </p:nvSpPr>
          <p:spPr>
            <a:xfrm>
              <a:off x="0" y="0"/>
              <a:ext cx="8850759" cy="3404316"/>
            </a:xfrm>
            <a:custGeom>
              <a:avLst/>
              <a:gdLst/>
              <a:ahLst/>
              <a:cxnLst/>
              <a:rect l="l" t="t" r="r" b="b"/>
              <a:pathLst>
                <a:path w="8850759" h="3404316">
                  <a:moveTo>
                    <a:pt x="8726299" y="3404316"/>
                  </a:moveTo>
                  <a:lnTo>
                    <a:pt x="124460" y="3404316"/>
                  </a:lnTo>
                  <a:cubicBezTo>
                    <a:pt x="55880" y="3404316"/>
                    <a:pt x="0" y="3348436"/>
                    <a:pt x="0" y="3279856"/>
                  </a:cubicBezTo>
                  <a:lnTo>
                    <a:pt x="0" y="124460"/>
                  </a:lnTo>
                  <a:cubicBezTo>
                    <a:pt x="0" y="55880"/>
                    <a:pt x="55880" y="0"/>
                    <a:pt x="124460" y="0"/>
                  </a:cubicBezTo>
                  <a:lnTo>
                    <a:pt x="8726299" y="0"/>
                  </a:lnTo>
                  <a:cubicBezTo>
                    <a:pt x="8794879" y="0"/>
                    <a:pt x="8850759" y="55880"/>
                    <a:pt x="8850759" y="124460"/>
                  </a:cubicBezTo>
                  <a:lnTo>
                    <a:pt x="8850759" y="3279856"/>
                  </a:lnTo>
                  <a:cubicBezTo>
                    <a:pt x="8850759" y="3348436"/>
                    <a:pt x="8794879" y="3404316"/>
                    <a:pt x="8726299" y="3404316"/>
                  </a:cubicBezTo>
                  <a:close/>
                </a:path>
              </a:pathLst>
            </a:custGeom>
            <a:solidFill>
              <a:srgbClr val="FFFFFF"/>
            </a:solidFill>
          </p:spPr>
        </p:sp>
      </p:grpSp>
      <p:grpSp>
        <p:nvGrpSpPr>
          <p:cNvPr id="16" name="Group 16"/>
          <p:cNvGrpSpPr/>
          <p:nvPr/>
        </p:nvGrpSpPr>
        <p:grpSpPr>
          <a:xfrm>
            <a:off x="16434184" y="702735"/>
            <a:ext cx="448521" cy="448521"/>
            <a:chOff x="0" y="0"/>
            <a:chExt cx="660400" cy="660400"/>
          </a:xfrm>
        </p:grpSpPr>
        <p:sp>
          <p:nvSpPr>
            <p:cNvPr id="17" name="Freeform 17"/>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18" name="Group 18"/>
          <p:cNvGrpSpPr/>
          <p:nvPr/>
        </p:nvGrpSpPr>
        <p:grpSpPr>
          <a:xfrm>
            <a:off x="15790899" y="702735"/>
            <a:ext cx="448521" cy="448521"/>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grpSp>
        <p:nvGrpSpPr>
          <p:cNvPr id="20" name="Group 20"/>
          <p:cNvGrpSpPr/>
          <p:nvPr/>
        </p:nvGrpSpPr>
        <p:grpSpPr>
          <a:xfrm>
            <a:off x="17077469" y="702735"/>
            <a:ext cx="448521" cy="448521"/>
            <a:chOff x="0" y="0"/>
            <a:chExt cx="660400" cy="660400"/>
          </a:xfrm>
        </p:grpSpPr>
        <p:sp>
          <p:nvSpPr>
            <p:cNvPr id="21" name="Freeform 21"/>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EFBF6E"/>
            </a:solidFill>
          </p:spPr>
        </p:sp>
      </p:grpSp>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203774" y="1828716"/>
            <a:ext cx="421373" cy="421373"/>
          </a:xfrm>
          <a:prstGeom prst="rect">
            <a:avLst/>
          </a:prstGeom>
        </p:spPr>
      </p:pic>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39608" y="1837290"/>
            <a:ext cx="519904" cy="404226"/>
          </a:xfrm>
          <a:prstGeom prst="rect">
            <a:avLst/>
          </a:prstGeom>
        </p:spPr>
      </p:pic>
      <p:sp>
        <p:nvSpPr>
          <p:cNvPr id="24" name="TextBox 24"/>
          <p:cNvSpPr txBox="1"/>
          <p:nvPr/>
        </p:nvSpPr>
        <p:spPr>
          <a:xfrm>
            <a:off x="3736693" y="1741478"/>
            <a:ext cx="9653638" cy="581025"/>
          </a:xfrm>
          <a:prstGeom prst="rect">
            <a:avLst/>
          </a:prstGeom>
        </p:spPr>
        <p:txBody>
          <a:bodyPr lIns="0" tIns="0" rIns="0" bIns="0" rtlCol="0" anchor="t">
            <a:spAutoFit/>
          </a:bodyPr>
          <a:lstStyle/>
          <a:p>
            <a:pPr marL="0" lvl="0" indent="0">
              <a:lnSpc>
                <a:spcPts val="4596"/>
              </a:lnSpc>
              <a:spcBef>
                <a:spcPct val="0"/>
              </a:spcBef>
            </a:pPr>
            <a:r>
              <a:rPr lang="en-US" sz="3830">
                <a:solidFill>
                  <a:srgbClr val="1D1D1B"/>
                </a:solidFill>
                <a:latin typeface="Nunito Bold"/>
              </a:rPr>
              <a:t>Penjelasan Topik</a:t>
            </a:r>
          </a:p>
        </p:txBody>
      </p:sp>
      <p:grpSp>
        <p:nvGrpSpPr>
          <p:cNvPr id="25" name="Group 25"/>
          <p:cNvGrpSpPr/>
          <p:nvPr/>
        </p:nvGrpSpPr>
        <p:grpSpPr>
          <a:xfrm>
            <a:off x="431447" y="6312299"/>
            <a:ext cx="6610492" cy="3511672"/>
            <a:chOff x="0" y="0"/>
            <a:chExt cx="3831047" cy="2035155"/>
          </a:xfrm>
        </p:grpSpPr>
        <p:sp>
          <p:nvSpPr>
            <p:cNvPr id="26" name="Freeform 26"/>
            <p:cNvSpPr/>
            <p:nvPr/>
          </p:nvSpPr>
          <p:spPr>
            <a:xfrm>
              <a:off x="0" y="0"/>
              <a:ext cx="3831047" cy="2035156"/>
            </a:xfrm>
            <a:custGeom>
              <a:avLst/>
              <a:gdLst/>
              <a:ahLst/>
              <a:cxnLst/>
              <a:rect l="l" t="t" r="r" b="b"/>
              <a:pathLst>
                <a:path w="3831047" h="2035156">
                  <a:moveTo>
                    <a:pt x="3706587" y="2035155"/>
                  </a:moveTo>
                  <a:lnTo>
                    <a:pt x="124460" y="2035155"/>
                  </a:lnTo>
                  <a:cubicBezTo>
                    <a:pt x="55880" y="2035155"/>
                    <a:pt x="0" y="1979275"/>
                    <a:pt x="0" y="1910695"/>
                  </a:cubicBezTo>
                  <a:lnTo>
                    <a:pt x="0" y="124460"/>
                  </a:lnTo>
                  <a:cubicBezTo>
                    <a:pt x="0" y="55880"/>
                    <a:pt x="55880" y="0"/>
                    <a:pt x="124460" y="0"/>
                  </a:cubicBezTo>
                  <a:lnTo>
                    <a:pt x="3706587" y="0"/>
                  </a:lnTo>
                  <a:cubicBezTo>
                    <a:pt x="3775166" y="0"/>
                    <a:pt x="3831047" y="55880"/>
                    <a:pt x="3831047" y="124460"/>
                  </a:cubicBezTo>
                  <a:lnTo>
                    <a:pt x="3831047" y="1910696"/>
                  </a:lnTo>
                  <a:cubicBezTo>
                    <a:pt x="3831047" y="1979276"/>
                    <a:pt x="3775166" y="2035156"/>
                    <a:pt x="3706587" y="2035156"/>
                  </a:cubicBezTo>
                  <a:close/>
                </a:path>
              </a:pathLst>
            </a:custGeom>
            <a:solidFill>
              <a:srgbClr val="F4F5F5"/>
            </a:solidFill>
          </p:spPr>
        </p:sp>
      </p:grpSp>
      <p:pic>
        <p:nvPicPr>
          <p:cNvPr id="27" name="Picture 27"/>
          <p:cNvPicPr>
            <a:picLocks noChangeAspect="1"/>
          </p:cNvPicPr>
          <p:nvPr/>
        </p:nvPicPr>
        <p:blipFill>
          <a:blip r:embed="rId9"/>
          <a:srcRect r="46462"/>
          <a:stretch>
            <a:fillRect/>
          </a:stretch>
        </p:blipFill>
        <p:spPr>
          <a:xfrm>
            <a:off x="603544" y="6555041"/>
            <a:ext cx="6266298" cy="3026187"/>
          </a:xfrm>
          <a:prstGeom prst="rect">
            <a:avLst/>
          </a:prstGeom>
        </p:spPr>
      </p:pic>
      <p:sp>
        <p:nvSpPr>
          <p:cNvPr id="28" name="TextBox 28"/>
          <p:cNvSpPr txBox="1"/>
          <p:nvPr/>
        </p:nvSpPr>
        <p:spPr>
          <a:xfrm>
            <a:off x="3288172" y="2794847"/>
            <a:ext cx="13789297" cy="3125023"/>
          </a:xfrm>
          <a:prstGeom prst="rect">
            <a:avLst/>
          </a:prstGeom>
        </p:spPr>
        <p:txBody>
          <a:bodyPr lIns="0" tIns="0" rIns="0" bIns="0" rtlCol="0" anchor="t">
            <a:spAutoFit/>
          </a:bodyPr>
          <a:lstStyle/>
          <a:p>
            <a:pPr algn="just">
              <a:lnSpc>
                <a:spcPts val="3468"/>
              </a:lnSpc>
            </a:pPr>
            <a:r>
              <a:rPr lang="en-US" sz="2477" dirty="0" err="1">
                <a:solidFill>
                  <a:srgbClr val="1D1D1B"/>
                </a:solidFill>
                <a:latin typeface="Nunito"/>
              </a:rPr>
              <a:t>Dalam</a:t>
            </a:r>
            <a:r>
              <a:rPr lang="en-US" sz="2477" dirty="0">
                <a:solidFill>
                  <a:srgbClr val="1D1D1B"/>
                </a:solidFill>
                <a:latin typeface="Nunito"/>
              </a:rPr>
              <a:t> </a:t>
            </a:r>
            <a:r>
              <a:rPr lang="en-US" sz="2477" dirty="0" err="1">
                <a:solidFill>
                  <a:srgbClr val="1D1D1B"/>
                </a:solidFill>
                <a:latin typeface="Nunito"/>
              </a:rPr>
              <a:t>suatu</a:t>
            </a:r>
            <a:r>
              <a:rPr lang="en-US" sz="2477" dirty="0">
                <a:solidFill>
                  <a:srgbClr val="1D1D1B"/>
                </a:solidFill>
                <a:latin typeface="Nunito"/>
              </a:rPr>
              <a:t> </a:t>
            </a:r>
            <a:r>
              <a:rPr lang="en-US" sz="2477" dirty="0" err="1">
                <a:solidFill>
                  <a:srgbClr val="1D1D1B"/>
                </a:solidFill>
                <a:latin typeface="Nunito"/>
              </a:rPr>
              <a:t>rangkaian</a:t>
            </a:r>
            <a:r>
              <a:rPr lang="en-US" sz="2477" dirty="0">
                <a:solidFill>
                  <a:srgbClr val="1D1D1B"/>
                </a:solidFill>
                <a:latin typeface="Nunito"/>
              </a:rPr>
              <a:t> juga </a:t>
            </a:r>
            <a:r>
              <a:rPr lang="en-US" sz="2477" dirty="0" err="1">
                <a:solidFill>
                  <a:srgbClr val="1D1D1B"/>
                </a:solidFill>
                <a:latin typeface="Nunito"/>
              </a:rPr>
              <a:t>bisa</a:t>
            </a:r>
            <a:r>
              <a:rPr lang="en-US" sz="2477" dirty="0">
                <a:solidFill>
                  <a:srgbClr val="1D1D1B"/>
                </a:solidFill>
                <a:latin typeface="Nunito"/>
              </a:rPr>
              <a:t> </a:t>
            </a:r>
            <a:r>
              <a:rPr lang="en-US" sz="2477" dirty="0" err="1">
                <a:solidFill>
                  <a:srgbClr val="1D1D1B"/>
                </a:solidFill>
                <a:latin typeface="Nunito"/>
              </a:rPr>
              <a:t>terdapat</a:t>
            </a:r>
            <a:r>
              <a:rPr lang="en-US" sz="2477" dirty="0">
                <a:solidFill>
                  <a:srgbClr val="1D1D1B"/>
                </a:solidFill>
                <a:latin typeface="Nunito"/>
              </a:rPr>
              <a:t> loop. Loop </a:t>
            </a:r>
            <a:r>
              <a:rPr lang="en-US" sz="2477" dirty="0" err="1">
                <a:solidFill>
                  <a:srgbClr val="1D1D1B"/>
                </a:solidFill>
                <a:latin typeface="Nunito"/>
              </a:rPr>
              <a:t>merupakan</a:t>
            </a:r>
            <a:r>
              <a:rPr lang="en-US" sz="2477" dirty="0">
                <a:solidFill>
                  <a:srgbClr val="1D1D1B"/>
                </a:solidFill>
                <a:latin typeface="Nunito"/>
              </a:rPr>
              <a:t> </a:t>
            </a:r>
            <a:r>
              <a:rPr lang="en-US" sz="2477" dirty="0" err="1">
                <a:solidFill>
                  <a:srgbClr val="1D1D1B"/>
                </a:solidFill>
                <a:latin typeface="Nunito"/>
              </a:rPr>
              <a:t>jalur</a:t>
            </a:r>
            <a:r>
              <a:rPr lang="en-US" sz="2477" dirty="0">
                <a:solidFill>
                  <a:srgbClr val="1D1D1B"/>
                </a:solidFill>
                <a:latin typeface="Nunito"/>
              </a:rPr>
              <a:t> </a:t>
            </a:r>
            <a:r>
              <a:rPr lang="en-US" sz="2477" dirty="0" err="1">
                <a:solidFill>
                  <a:srgbClr val="1D1D1B"/>
                </a:solidFill>
                <a:latin typeface="Nunito"/>
              </a:rPr>
              <a:t>tertutup</a:t>
            </a:r>
            <a:r>
              <a:rPr lang="en-US" sz="2477" dirty="0">
                <a:solidFill>
                  <a:srgbClr val="1D1D1B"/>
                </a:solidFill>
                <a:latin typeface="Nunito"/>
              </a:rPr>
              <a:t> </a:t>
            </a:r>
            <a:r>
              <a:rPr lang="en-US" sz="2477" dirty="0" err="1">
                <a:solidFill>
                  <a:srgbClr val="1D1D1B"/>
                </a:solidFill>
                <a:latin typeface="Nunito"/>
              </a:rPr>
              <a:t>dalam</a:t>
            </a:r>
            <a:r>
              <a:rPr lang="en-US" sz="2477" dirty="0">
                <a:solidFill>
                  <a:srgbClr val="1D1D1B"/>
                </a:solidFill>
                <a:latin typeface="Nunito"/>
              </a:rPr>
              <a:t> </a:t>
            </a:r>
            <a:r>
              <a:rPr lang="en-US" sz="2477" dirty="0" err="1">
                <a:solidFill>
                  <a:srgbClr val="1D1D1B"/>
                </a:solidFill>
                <a:latin typeface="Nunito"/>
              </a:rPr>
              <a:t>rangkaian</a:t>
            </a:r>
            <a:r>
              <a:rPr lang="en-US" sz="2477" dirty="0">
                <a:solidFill>
                  <a:srgbClr val="1D1D1B"/>
                </a:solidFill>
                <a:latin typeface="Nunito"/>
              </a:rPr>
              <a:t> yang </a:t>
            </a:r>
            <a:r>
              <a:rPr lang="en-US" sz="2477" dirty="0" err="1">
                <a:solidFill>
                  <a:srgbClr val="1D1D1B"/>
                </a:solidFill>
                <a:latin typeface="Nunito"/>
              </a:rPr>
              <a:t>tidak</a:t>
            </a:r>
            <a:r>
              <a:rPr lang="en-US" sz="2477" dirty="0">
                <a:solidFill>
                  <a:srgbClr val="1D1D1B"/>
                </a:solidFill>
                <a:latin typeface="Nunito"/>
              </a:rPr>
              <a:t> </a:t>
            </a:r>
            <a:r>
              <a:rPr lang="en-US" sz="2477" dirty="0" err="1">
                <a:solidFill>
                  <a:srgbClr val="1D1D1B"/>
                </a:solidFill>
                <a:latin typeface="Nunito"/>
              </a:rPr>
              <a:t>bertemu</a:t>
            </a:r>
            <a:r>
              <a:rPr lang="en-US" sz="2477" dirty="0">
                <a:solidFill>
                  <a:srgbClr val="1D1D1B"/>
                </a:solidFill>
                <a:latin typeface="Nunito"/>
              </a:rPr>
              <a:t> </a:t>
            </a:r>
            <a:r>
              <a:rPr lang="en-US" sz="2477" dirty="0" err="1">
                <a:solidFill>
                  <a:srgbClr val="1D1D1B"/>
                </a:solidFill>
                <a:latin typeface="Nunito"/>
              </a:rPr>
              <a:t>dengan</a:t>
            </a:r>
            <a:r>
              <a:rPr lang="en-US" sz="2477" dirty="0">
                <a:solidFill>
                  <a:srgbClr val="1D1D1B"/>
                </a:solidFill>
                <a:latin typeface="Nunito"/>
              </a:rPr>
              <a:t> node. Pada </a:t>
            </a:r>
            <a:r>
              <a:rPr lang="en-US" sz="2477" dirty="0" err="1">
                <a:solidFill>
                  <a:srgbClr val="1D1D1B"/>
                </a:solidFill>
                <a:latin typeface="Nunito"/>
              </a:rPr>
              <a:t>gambar</a:t>
            </a:r>
            <a:r>
              <a:rPr lang="en-US" sz="2477" dirty="0">
                <a:solidFill>
                  <a:srgbClr val="1D1D1B"/>
                </a:solidFill>
                <a:latin typeface="Nunito"/>
              </a:rPr>
              <a:t> </a:t>
            </a:r>
            <a:r>
              <a:rPr lang="en-US" sz="2477" dirty="0" err="1">
                <a:solidFill>
                  <a:srgbClr val="1D1D1B"/>
                </a:solidFill>
                <a:latin typeface="Nunito"/>
              </a:rPr>
              <a:t>terdapat</a:t>
            </a:r>
            <a:r>
              <a:rPr lang="en-US" sz="2477" dirty="0">
                <a:solidFill>
                  <a:srgbClr val="1D1D1B"/>
                </a:solidFill>
                <a:latin typeface="Nunito"/>
              </a:rPr>
              <a:t> 3 loop, loop yang </a:t>
            </a:r>
            <a:r>
              <a:rPr lang="en-US" sz="2477" dirty="0" err="1">
                <a:solidFill>
                  <a:srgbClr val="1D1D1B"/>
                </a:solidFill>
                <a:latin typeface="Nunito"/>
              </a:rPr>
              <a:t>pertama</a:t>
            </a:r>
            <a:r>
              <a:rPr lang="en-US" sz="2477" dirty="0">
                <a:solidFill>
                  <a:srgbClr val="1D1D1B"/>
                </a:solidFill>
                <a:latin typeface="Nunito"/>
              </a:rPr>
              <a:t> </a:t>
            </a:r>
            <a:r>
              <a:rPr lang="en-US" sz="2477" dirty="0" err="1">
                <a:solidFill>
                  <a:srgbClr val="1D1D1B"/>
                </a:solidFill>
                <a:latin typeface="Nunito"/>
              </a:rPr>
              <a:t>merupakan</a:t>
            </a:r>
            <a:r>
              <a:rPr lang="en-US" sz="2477" dirty="0">
                <a:solidFill>
                  <a:srgbClr val="1D1D1B"/>
                </a:solidFill>
                <a:latin typeface="Nunito"/>
              </a:rPr>
              <a:t> loop 4-5-6-3, </a:t>
            </a:r>
            <a:r>
              <a:rPr lang="en-US" sz="2477" dirty="0" err="1">
                <a:solidFill>
                  <a:srgbClr val="1D1D1B"/>
                </a:solidFill>
                <a:latin typeface="Nunito"/>
              </a:rPr>
              <a:t>kemudian</a:t>
            </a:r>
            <a:r>
              <a:rPr lang="en-US" sz="2477" dirty="0">
                <a:solidFill>
                  <a:srgbClr val="1D1D1B"/>
                </a:solidFill>
                <a:latin typeface="Nunito"/>
              </a:rPr>
              <a:t> loop 1-4-5-6, dan loop 1-2.</a:t>
            </a:r>
          </a:p>
          <a:p>
            <a:pPr algn="just">
              <a:lnSpc>
                <a:spcPts val="3468"/>
              </a:lnSpc>
            </a:pPr>
            <a:endParaRPr lang="en-US" sz="2477" dirty="0">
              <a:solidFill>
                <a:srgbClr val="1D1D1B"/>
              </a:solidFill>
              <a:latin typeface="Nunito"/>
            </a:endParaRPr>
          </a:p>
          <a:p>
            <a:pPr marL="0" lvl="0" indent="0" algn="just">
              <a:lnSpc>
                <a:spcPts val="3468"/>
              </a:lnSpc>
              <a:spcBef>
                <a:spcPct val="0"/>
              </a:spcBef>
            </a:pPr>
            <a:r>
              <a:rPr lang="en-US" sz="2477" dirty="0" err="1">
                <a:solidFill>
                  <a:srgbClr val="1D1D1B"/>
                </a:solidFill>
                <a:latin typeface="Nunito"/>
              </a:rPr>
              <a:t>Untuk</a:t>
            </a:r>
            <a:r>
              <a:rPr lang="en-US" sz="2477" dirty="0">
                <a:solidFill>
                  <a:srgbClr val="1D1D1B"/>
                </a:solidFill>
                <a:latin typeface="Nunito"/>
              </a:rPr>
              <a:t> </a:t>
            </a:r>
            <a:r>
              <a:rPr lang="en-US" sz="2477" dirty="0" err="1">
                <a:solidFill>
                  <a:srgbClr val="1D1D1B"/>
                </a:solidFill>
                <a:latin typeface="Nunito"/>
              </a:rPr>
              <a:t>menyelesaikan</a:t>
            </a:r>
            <a:r>
              <a:rPr lang="en-US" sz="2477" dirty="0">
                <a:solidFill>
                  <a:srgbClr val="1D1D1B"/>
                </a:solidFill>
                <a:latin typeface="Nunito"/>
              </a:rPr>
              <a:t> </a:t>
            </a:r>
            <a:r>
              <a:rPr lang="en-US" sz="2477" dirty="0" err="1">
                <a:solidFill>
                  <a:srgbClr val="1D1D1B"/>
                </a:solidFill>
                <a:latin typeface="Nunito"/>
              </a:rPr>
              <a:t>suatu</a:t>
            </a:r>
            <a:r>
              <a:rPr lang="en-US" sz="2477" dirty="0">
                <a:solidFill>
                  <a:srgbClr val="1D1D1B"/>
                </a:solidFill>
                <a:latin typeface="Nunito"/>
              </a:rPr>
              <a:t> loop </a:t>
            </a:r>
            <a:r>
              <a:rPr lang="en-US" sz="2477" dirty="0" err="1">
                <a:solidFill>
                  <a:srgbClr val="1D1D1B"/>
                </a:solidFill>
                <a:latin typeface="Nunito"/>
              </a:rPr>
              <a:t>maka</a:t>
            </a:r>
            <a:r>
              <a:rPr lang="en-US" sz="2477" dirty="0">
                <a:solidFill>
                  <a:srgbClr val="1D1D1B"/>
                </a:solidFill>
                <a:latin typeface="Nunito"/>
              </a:rPr>
              <a:t> </a:t>
            </a:r>
            <a:r>
              <a:rPr lang="en-US" sz="2477" dirty="0" err="1">
                <a:solidFill>
                  <a:srgbClr val="1D1D1B"/>
                </a:solidFill>
                <a:latin typeface="Nunito"/>
              </a:rPr>
              <a:t>digunakan</a:t>
            </a:r>
            <a:r>
              <a:rPr lang="en-US" sz="2477" dirty="0">
                <a:solidFill>
                  <a:srgbClr val="1D1D1B"/>
                </a:solidFill>
                <a:latin typeface="Nunito"/>
              </a:rPr>
              <a:t> Kirchhoff’s voltage law (KVL). </a:t>
            </a:r>
            <a:r>
              <a:rPr lang="en-US" sz="2477" dirty="0" err="1">
                <a:solidFill>
                  <a:srgbClr val="1D1D1B"/>
                </a:solidFill>
                <a:latin typeface="Nunito"/>
              </a:rPr>
              <a:t>Apabila</a:t>
            </a:r>
            <a:r>
              <a:rPr lang="en-US" sz="2477" dirty="0">
                <a:solidFill>
                  <a:srgbClr val="1D1D1B"/>
                </a:solidFill>
                <a:latin typeface="Nunito"/>
              </a:rPr>
              <a:t> loop </a:t>
            </a:r>
            <a:r>
              <a:rPr lang="en-US" sz="2477" dirty="0" err="1">
                <a:solidFill>
                  <a:srgbClr val="1D1D1B"/>
                </a:solidFill>
                <a:latin typeface="Nunito"/>
              </a:rPr>
              <a:t>bergerak</a:t>
            </a:r>
            <a:r>
              <a:rPr lang="en-US" sz="2477" dirty="0">
                <a:solidFill>
                  <a:srgbClr val="1D1D1B"/>
                </a:solidFill>
                <a:latin typeface="Nunito"/>
              </a:rPr>
              <a:t> </a:t>
            </a:r>
            <a:r>
              <a:rPr lang="en-US" sz="2477" dirty="0" err="1">
                <a:solidFill>
                  <a:srgbClr val="1D1D1B"/>
                </a:solidFill>
                <a:latin typeface="Nunito"/>
              </a:rPr>
              <a:t>searah</a:t>
            </a:r>
            <a:r>
              <a:rPr lang="en-US" sz="2477" dirty="0">
                <a:solidFill>
                  <a:srgbClr val="1D1D1B"/>
                </a:solidFill>
                <a:latin typeface="Nunito"/>
              </a:rPr>
              <a:t> </a:t>
            </a:r>
            <a:r>
              <a:rPr lang="en-US" sz="2477" dirty="0" err="1">
                <a:solidFill>
                  <a:srgbClr val="1D1D1B"/>
                </a:solidFill>
                <a:latin typeface="Nunito"/>
              </a:rPr>
              <a:t>jarum</a:t>
            </a:r>
            <a:r>
              <a:rPr lang="en-US" sz="2477" dirty="0">
                <a:solidFill>
                  <a:srgbClr val="1D1D1B"/>
                </a:solidFill>
                <a:latin typeface="Nunito"/>
              </a:rPr>
              <a:t> jam, </a:t>
            </a:r>
            <a:r>
              <a:rPr lang="en-US" sz="2477" dirty="0" err="1">
                <a:solidFill>
                  <a:srgbClr val="1D1D1B"/>
                </a:solidFill>
                <a:latin typeface="Nunito"/>
              </a:rPr>
              <a:t>maka</a:t>
            </a:r>
            <a:r>
              <a:rPr lang="en-US" sz="2477" dirty="0">
                <a:solidFill>
                  <a:srgbClr val="1D1D1B"/>
                </a:solidFill>
                <a:latin typeface="Nunito"/>
              </a:rPr>
              <a:t> </a:t>
            </a:r>
            <a:r>
              <a:rPr lang="en-US" sz="2477" dirty="0" err="1">
                <a:solidFill>
                  <a:srgbClr val="1D1D1B"/>
                </a:solidFill>
                <a:latin typeface="Nunito"/>
              </a:rPr>
              <a:t>ditemukan</a:t>
            </a:r>
            <a:r>
              <a:rPr lang="en-US" sz="2477" dirty="0">
                <a:solidFill>
                  <a:srgbClr val="1D1D1B"/>
                </a:solidFill>
                <a:latin typeface="Nunito"/>
              </a:rPr>
              <a:t> + </a:t>
            </a:r>
            <a:r>
              <a:rPr lang="en-US" sz="2477" dirty="0" err="1">
                <a:solidFill>
                  <a:srgbClr val="1D1D1B"/>
                </a:solidFill>
                <a:latin typeface="Nunito"/>
              </a:rPr>
              <a:t>dari</a:t>
            </a:r>
            <a:r>
              <a:rPr lang="en-US" sz="2477" dirty="0">
                <a:solidFill>
                  <a:srgbClr val="1D1D1B"/>
                </a:solidFill>
                <a:latin typeface="Nunito"/>
              </a:rPr>
              <a:t> v4, - </a:t>
            </a:r>
            <a:r>
              <a:rPr lang="en-US" sz="2477" dirty="0" err="1">
                <a:solidFill>
                  <a:srgbClr val="1D1D1B"/>
                </a:solidFill>
                <a:latin typeface="Nunito"/>
              </a:rPr>
              <a:t>dari</a:t>
            </a:r>
            <a:r>
              <a:rPr lang="en-US" sz="2477" dirty="0">
                <a:solidFill>
                  <a:srgbClr val="1D1D1B"/>
                </a:solidFill>
                <a:latin typeface="Nunito"/>
              </a:rPr>
              <a:t> v5 </a:t>
            </a:r>
            <a:r>
              <a:rPr lang="en-US" sz="2477" dirty="0" err="1">
                <a:solidFill>
                  <a:srgbClr val="1D1D1B"/>
                </a:solidFill>
                <a:latin typeface="Nunito"/>
              </a:rPr>
              <a:t>sebelum</a:t>
            </a:r>
            <a:r>
              <a:rPr lang="en-US" sz="2477" dirty="0">
                <a:solidFill>
                  <a:srgbClr val="1D1D1B"/>
                </a:solidFill>
                <a:latin typeface="Nunito"/>
              </a:rPr>
              <a:t> +, </a:t>
            </a:r>
            <a:r>
              <a:rPr lang="en-US" sz="2477" dirty="0" err="1">
                <a:solidFill>
                  <a:srgbClr val="1D1D1B"/>
                </a:solidFill>
                <a:latin typeface="Nunito"/>
              </a:rPr>
              <a:t>kemudian</a:t>
            </a:r>
            <a:r>
              <a:rPr lang="en-US" sz="2477" dirty="0">
                <a:solidFill>
                  <a:srgbClr val="1D1D1B"/>
                </a:solidFill>
                <a:latin typeface="Nunito"/>
              </a:rPr>
              <a:t> - </a:t>
            </a:r>
            <a:r>
              <a:rPr lang="en-US" sz="2477" dirty="0" err="1">
                <a:solidFill>
                  <a:srgbClr val="1D1D1B"/>
                </a:solidFill>
                <a:latin typeface="Nunito"/>
              </a:rPr>
              <a:t>dari</a:t>
            </a:r>
            <a:r>
              <a:rPr lang="en-US" sz="2477" dirty="0">
                <a:solidFill>
                  <a:srgbClr val="1D1D1B"/>
                </a:solidFill>
                <a:latin typeface="Nunito"/>
              </a:rPr>
              <a:t> v6 </a:t>
            </a:r>
            <a:r>
              <a:rPr lang="en-US" sz="2477" dirty="0" err="1">
                <a:solidFill>
                  <a:srgbClr val="1D1D1B"/>
                </a:solidFill>
                <a:latin typeface="Nunito"/>
              </a:rPr>
              <a:t>sebelum</a:t>
            </a:r>
            <a:r>
              <a:rPr lang="en-US" sz="2477" dirty="0">
                <a:solidFill>
                  <a:srgbClr val="1D1D1B"/>
                </a:solidFill>
                <a:latin typeface="Nunito"/>
              </a:rPr>
              <a:t> +, dan - </a:t>
            </a:r>
            <a:r>
              <a:rPr lang="en-US" sz="2477" dirty="0" err="1">
                <a:solidFill>
                  <a:srgbClr val="1D1D1B"/>
                </a:solidFill>
                <a:latin typeface="Nunito"/>
              </a:rPr>
              <a:t>dari</a:t>
            </a:r>
            <a:r>
              <a:rPr lang="en-US" sz="2477" dirty="0">
                <a:solidFill>
                  <a:srgbClr val="1D1D1B"/>
                </a:solidFill>
                <a:latin typeface="Nunito"/>
              </a:rPr>
              <a:t> v3 </a:t>
            </a:r>
            <a:r>
              <a:rPr lang="en-US" sz="2477" dirty="0" err="1">
                <a:solidFill>
                  <a:srgbClr val="1D1D1B"/>
                </a:solidFill>
                <a:latin typeface="Nunito"/>
              </a:rPr>
              <a:t>sebelum</a:t>
            </a:r>
            <a:r>
              <a:rPr lang="en-US" sz="2477" dirty="0">
                <a:solidFill>
                  <a:srgbClr val="1D1D1B"/>
                </a:solidFill>
                <a:latin typeface="Nunito"/>
              </a:rPr>
              <a:t> + </a:t>
            </a:r>
            <a:r>
              <a:rPr lang="en-US" sz="2477" dirty="0" err="1">
                <a:solidFill>
                  <a:srgbClr val="1D1D1B"/>
                </a:solidFill>
                <a:latin typeface="Nunito"/>
              </a:rPr>
              <a:t>sehingga</a:t>
            </a:r>
            <a:r>
              <a:rPr lang="en-US" sz="2477" dirty="0">
                <a:solidFill>
                  <a:srgbClr val="1D1D1B"/>
                </a:solidFill>
                <a:latin typeface="Nunito"/>
              </a:rPr>
              <a:t> </a:t>
            </a:r>
          </a:p>
        </p:txBody>
      </p:sp>
      <p:pic>
        <p:nvPicPr>
          <p:cNvPr id="29" name="Picture 29"/>
          <p:cNvPicPr>
            <a:picLocks noChangeAspect="1"/>
          </p:cNvPicPr>
          <p:nvPr/>
        </p:nvPicPr>
        <p:blipFill>
          <a:blip r:embed="rId10"/>
          <a:srcRect/>
          <a:stretch>
            <a:fillRect/>
          </a:stretch>
        </p:blipFill>
        <p:spPr>
          <a:xfrm>
            <a:off x="7603716" y="6294272"/>
            <a:ext cx="2856174" cy="441027"/>
          </a:xfrm>
          <a:prstGeom prst="rect">
            <a:avLst/>
          </a:prstGeom>
        </p:spPr>
      </p:pic>
      <p:pic>
        <p:nvPicPr>
          <p:cNvPr id="30" name="Picture 30"/>
          <p:cNvPicPr>
            <a:picLocks noChangeAspect="1"/>
          </p:cNvPicPr>
          <p:nvPr/>
        </p:nvPicPr>
        <p:blipFill>
          <a:blip r:embed="rId11"/>
          <a:srcRect/>
          <a:stretch>
            <a:fillRect/>
          </a:stretch>
        </p:blipFill>
        <p:spPr>
          <a:xfrm>
            <a:off x="7322828" y="7182974"/>
            <a:ext cx="3160706" cy="431005"/>
          </a:xfrm>
          <a:prstGeom prst="rect">
            <a:avLst/>
          </a:prstGeom>
        </p:spPr>
      </p:pic>
      <p:pic>
        <p:nvPicPr>
          <p:cNvPr id="31" name="Picture 31"/>
          <p:cNvPicPr>
            <a:picLocks noChangeAspect="1"/>
          </p:cNvPicPr>
          <p:nvPr/>
        </p:nvPicPr>
        <p:blipFill>
          <a:blip r:embed="rId12"/>
          <a:srcRect/>
          <a:stretch>
            <a:fillRect/>
          </a:stretch>
        </p:blipFill>
        <p:spPr>
          <a:xfrm>
            <a:off x="13146746" y="6286063"/>
            <a:ext cx="2057028" cy="449236"/>
          </a:xfrm>
          <a:prstGeom prst="rect">
            <a:avLst/>
          </a:prstGeom>
        </p:spPr>
      </p:pic>
      <p:pic>
        <p:nvPicPr>
          <p:cNvPr id="32" name="Picture 32"/>
          <p:cNvPicPr>
            <a:picLocks noChangeAspect="1"/>
          </p:cNvPicPr>
          <p:nvPr/>
        </p:nvPicPr>
        <p:blipFill>
          <a:blip r:embed="rId13"/>
          <a:srcRect/>
          <a:stretch>
            <a:fillRect/>
          </a:stretch>
        </p:blipFill>
        <p:spPr>
          <a:xfrm>
            <a:off x="13554200" y="7173449"/>
            <a:ext cx="2879985" cy="670185"/>
          </a:xfrm>
          <a:prstGeom prst="rect">
            <a:avLst/>
          </a:prstGeom>
        </p:spPr>
      </p:pic>
      <p:sp>
        <p:nvSpPr>
          <p:cNvPr id="33" name="TextBox 33"/>
          <p:cNvSpPr txBox="1"/>
          <p:nvPr/>
        </p:nvSpPr>
        <p:spPr>
          <a:xfrm>
            <a:off x="10459890" y="6310946"/>
            <a:ext cx="1727829" cy="369581"/>
          </a:xfrm>
          <a:prstGeom prst="rect">
            <a:avLst/>
          </a:prstGeom>
        </p:spPr>
        <p:txBody>
          <a:bodyPr lIns="0" tIns="0" rIns="0" bIns="0" rtlCol="0" anchor="t">
            <a:spAutoFit/>
          </a:bodyPr>
          <a:lstStyle/>
          <a:p>
            <a:pPr marL="0" lvl="0" indent="0" algn="ctr">
              <a:lnSpc>
                <a:spcPts val="3096"/>
              </a:lnSpc>
              <a:spcBef>
                <a:spcPct val="0"/>
              </a:spcBef>
            </a:pPr>
            <a:r>
              <a:rPr lang="en-US" sz="2211">
                <a:solidFill>
                  <a:srgbClr val="1D1D1B"/>
                </a:solidFill>
                <a:latin typeface="Nunito"/>
              </a:rPr>
              <a:t>untuk loop 1</a:t>
            </a:r>
          </a:p>
        </p:txBody>
      </p:sp>
      <p:sp>
        <p:nvSpPr>
          <p:cNvPr id="34" name="TextBox 34"/>
          <p:cNvSpPr txBox="1"/>
          <p:nvPr/>
        </p:nvSpPr>
        <p:spPr>
          <a:xfrm>
            <a:off x="10483534" y="7194637"/>
            <a:ext cx="1727829" cy="369581"/>
          </a:xfrm>
          <a:prstGeom prst="rect">
            <a:avLst/>
          </a:prstGeom>
        </p:spPr>
        <p:txBody>
          <a:bodyPr lIns="0" tIns="0" rIns="0" bIns="0" rtlCol="0" anchor="t">
            <a:spAutoFit/>
          </a:bodyPr>
          <a:lstStyle/>
          <a:p>
            <a:pPr marL="0" lvl="0" indent="0" algn="ctr">
              <a:lnSpc>
                <a:spcPts val="3096"/>
              </a:lnSpc>
              <a:spcBef>
                <a:spcPct val="0"/>
              </a:spcBef>
            </a:pPr>
            <a:r>
              <a:rPr lang="en-US" sz="2211">
                <a:solidFill>
                  <a:srgbClr val="1D1D1B"/>
                </a:solidFill>
                <a:latin typeface="Nunito"/>
              </a:rPr>
              <a:t>untuk loop 2</a:t>
            </a:r>
          </a:p>
        </p:txBody>
      </p:sp>
      <p:sp>
        <p:nvSpPr>
          <p:cNvPr id="35" name="TextBox 35"/>
          <p:cNvSpPr txBox="1"/>
          <p:nvPr/>
        </p:nvSpPr>
        <p:spPr>
          <a:xfrm>
            <a:off x="15349640" y="6310946"/>
            <a:ext cx="1727829" cy="369581"/>
          </a:xfrm>
          <a:prstGeom prst="rect">
            <a:avLst/>
          </a:prstGeom>
        </p:spPr>
        <p:txBody>
          <a:bodyPr lIns="0" tIns="0" rIns="0" bIns="0" rtlCol="0" anchor="t">
            <a:spAutoFit/>
          </a:bodyPr>
          <a:lstStyle/>
          <a:p>
            <a:pPr marL="0" lvl="0" indent="0" algn="ctr">
              <a:lnSpc>
                <a:spcPts val="3096"/>
              </a:lnSpc>
              <a:spcBef>
                <a:spcPct val="0"/>
              </a:spcBef>
            </a:pPr>
            <a:r>
              <a:rPr lang="en-US" sz="2211">
                <a:solidFill>
                  <a:srgbClr val="1D1D1B"/>
                </a:solidFill>
                <a:latin typeface="Nunito"/>
              </a:rPr>
              <a:t>untuk loop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1433</Words>
  <Application>Microsoft Macintosh PowerPoint</Application>
  <PresentationFormat>Custom</PresentationFormat>
  <Paragraphs>235</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Nunito Bold Italics</vt:lpstr>
      <vt:lpstr>Nunito Bold</vt:lpstr>
      <vt:lpstr>Calibri</vt:lpstr>
      <vt:lpstr>Fredoka One</vt:lpstr>
      <vt:lpstr>Canva Sans Bold</vt:lpstr>
      <vt:lpstr>Nunito Bold Bold</vt:lpstr>
      <vt:lpstr>Nunito Bold Bold Italics</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Project-1_Team2_FB__CurrentsAndVoltagesInResistorCircuits</dc:title>
  <cp:lastModifiedBy>Khansa Farras</cp:lastModifiedBy>
  <cp:revision>5</cp:revision>
  <dcterms:created xsi:type="dcterms:W3CDTF">2006-08-16T00:00:00Z</dcterms:created>
  <dcterms:modified xsi:type="dcterms:W3CDTF">2023-03-19T19:41:40Z</dcterms:modified>
  <dc:identifier>DAFdiMLhyvg</dc:identifier>
</cp:coreProperties>
</file>